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nton" panose="020B0604020202020204" charset="0"/>
      <p:regular r:id="rId12"/>
    </p:embeddedFont>
    <p:embeddedFont>
      <p:font typeface="Calibri" panose="020F0502020204030204" pitchFamily="34" charset="0"/>
      <p:regular r:id="rId13"/>
      <p:bold r:id="rId14"/>
      <p:italic r:id="rId15"/>
      <p:boldItalic r:id="rId16"/>
    </p:embeddedFont>
    <p:embeddedFont>
      <p:font typeface="Poppins Medium Italics" panose="020B0604020202020204" charset="0"/>
      <p:regular r:id="rId17"/>
    </p:embeddedFont>
    <p:embeddedFont>
      <p:font typeface="Poppins Medium" panose="020B0604020202020204" charset="0"/>
      <p:regular r:id="rId18"/>
    </p:embeddedFont>
    <p:embeddedFont>
      <p:font typeface="Poppins"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6" d="100"/>
          <a:sy n="46" d="100"/>
        </p:scale>
        <p:origin x="756"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jpeg>
</file>

<file path=ppt/media/image10.png>
</file>

<file path=ppt/media/image11.png>
</file>

<file path=ppt/media/image11.svg>
</file>

<file path=ppt/media/image12.png>
</file>

<file path=ppt/media/image13.jpeg>
</file>

<file path=ppt/media/image14.jpeg>
</file>

<file path=ppt/media/image15.jpeg>
</file>

<file path=ppt/media/image16.jpeg>
</file>

<file path=ppt/media/image16.svg>
</file>

<file path=ppt/media/image17.png>
</file>

<file path=ppt/media/image18.png>
</file>

<file path=ppt/media/image18.svg>
</file>

<file path=ppt/media/image19.png>
</file>

<file path=ppt/media/image2.png>
</file>

<file path=ppt/media/image20.svg>
</file>

<file path=ppt/media/image26.svg>
</file>

<file path=ppt/media/image28.svg>
</file>

<file path=ppt/media/image3.png>
</file>

<file path=ppt/media/image3.svg>
</file>

<file path=ppt/media/image30.svg>
</file>

<file path=ppt/media/image4.png>
</file>

<file path=ppt/media/image5.png>
</file>

<file path=ppt/media/image5.svg>
</file>

<file path=ppt/media/image6.png>
</file>

<file path=ppt/media/image7.png>
</file>

<file path=ppt/media/image7.svg>
</file>

<file path=ppt/media/image8.jpeg>
</file>

<file path=ppt/media/image9.jpe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7/7/2024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7/7/2024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7/7/2024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6.png"/><Relationship Id="rId5" Type="http://schemas.openxmlformats.org/officeDocument/2006/relationships/image" Target="../media/image3.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6.svg"/><Relationship Id="rId7" Type="http://schemas.openxmlformats.org/officeDocument/2006/relationships/image" Target="../media/image28.sv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1.svg"/><Relationship Id="rId10"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30.svg"/></Relationships>
</file>

<file path=ppt/slides/_rels/slide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7.svg"/><Relationship Id="rId11" Type="http://schemas.openxmlformats.org/officeDocument/2006/relationships/image" Target="../media/image16.svg"/><Relationship Id="rId5" Type="http://schemas.openxmlformats.org/officeDocument/2006/relationships/image" Target="../media/image4.png"/><Relationship Id="rId10" Type="http://schemas.openxmlformats.org/officeDocument/2006/relationships/image" Target="../media/image10.png"/><Relationship Id="rId4" Type="http://schemas.openxmlformats.org/officeDocument/2006/relationships/image" Target="../media/image5.svg"/><Relationship Id="rId9" Type="http://schemas.openxmlformats.org/officeDocument/2006/relationships/image" Target="../media/image9.jpeg"/></Relationships>
</file>

<file path=ppt/slides/_rels/slide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4.png"/><Relationship Id="rId10" Type="http://schemas.openxmlformats.org/officeDocument/2006/relationships/image" Target="../media/image18.svg"/><Relationship Id="rId4" Type="http://schemas.openxmlformats.org/officeDocument/2006/relationships/image" Target="../media/image5.sv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1.png"/><Relationship Id="rId3" Type="http://schemas.openxmlformats.org/officeDocument/2006/relationships/image" Target="../media/image3.png"/><Relationship Id="rId7" Type="http://schemas.openxmlformats.org/officeDocument/2006/relationships/image" Target="../media/image5.png"/><Relationship Id="rId12" Type="http://schemas.openxmlformats.org/officeDocument/2006/relationships/image" Target="../media/image16.sv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7.sv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20.svg"/><Relationship Id="rId4" Type="http://schemas.openxmlformats.org/officeDocument/2006/relationships/image" Target="../media/image5.svg"/><Relationship Id="rId9" Type="http://schemas.openxmlformats.org/officeDocument/2006/relationships/image" Target="../media/image12.png"/><Relationship Id="rId14" Type="http://schemas.openxmlformats.org/officeDocument/2006/relationships/image" Target="../media/image18.svg"/></Relationships>
</file>

<file path=ppt/slides/_rels/slide5.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7.svg"/><Relationship Id="rId11" Type="http://schemas.openxmlformats.org/officeDocument/2006/relationships/image" Target="../media/image13.jpeg"/><Relationship Id="rId5" Type="http://schemas.openxmlformats.org/officeDocument/2006/relationships/image" Target="../media/image4.png"/><Relationship Id="rId10" Type="http://schemas.openxmlformats.org/officeDocument/2006/relationships/image" Target="../media/image16.svg"/><Relationship Id="rId4" Type="http://schemas.openxmlformats.org/officeDocument/2006/relationships/image" Target="../media/image5.sv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4.png"/><Relationship Id="rId10" Type="http://schemas.openxmlformats.org/officeDocument/2006/relationships/image" Target="../media/image16.svg"/><Relationship Id="rId4" Type="http://schemas.openxmlformats.org/officeDocument/2006/relationships/image" Target="../media/image5.svg"/><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7.svg"/><Relationship Id="rId11" Type="http://schemas.openxmlformats.org/officeDocument/2006/relationships/image" Target="../media/image18.svg"/><Relationship Id="rId5" Type="http://schemas.openxmlformats.org/officeDocument/2006/relationships/image" Target="../media/image4.png"/><Relationship Id="rId10" Type="http://schemas.openxmlformats.org/officeDocument/2006/relationships/image" Target="../media/image11.png"/><Relationship Id="rId4" Type="http://schemas.openxmlformats.org/officeDocument/2006/relationships/image" Target="../media/image5.svg"/><Relationship Id="rId9" Type="http://schemas.openxmlformats.org/officeDocument/2006/relationships/image" Target="../media/image14.jpeg"/></Relationships>
</file>

<file path=ppt/slides/_rels/slide8.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3.png"/><Relationship Id="rId7" Type="http://schemas.openxmlformats.org/officeDocument/2006/relationships/image" Target="../media/image5.png"/><Relationship Id="rId12" Type="http://schemas.openxmlformats.org/officeDocument/2006/relationships/image" Target="../media/image18.sv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7.svg"/><Relationship Id="rId11" Type="http://schemas.openxmlformats.org/officeDocument/2006/relationships/image" Target="../media/image11.png"/><Relationship Id="rId5" Type="http://schemas.openxmlformats.org/officeDocument/2006/relationships/image" Target="../media/image4.png"/><Relationship Id="rId10" Type="http://schemas.openxmlformats.org/officeDocument/2006/relationships/image" Target="../media/image16.jpeg"/><Relationship Id="rId4" Type="http://schemas.openxmlformats.org/officeDocument/2006/relationships/image" Target="../media/image5.svg"/><Relationship Id="rId9" Type="http://schemas.openxmlformats.org/officeDocument/2006/relationships/image" Target="../media/image15.jpeg"/></Relationships>
</file>

<file path=ppt/slides/_rels/slide9.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4.png"/><Relationship Id="rId7" Type="http://schemas.openxmlformats.org/officeDocument/2006/relationships/image" Target="../media/image10.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5.pn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sp>
      <p:grpSp>
        <p:nvGrpSpPr>
          <p:cNvPr id="3" name="Group 3"/>
          <p:cNvGrpSpPr/>
          <p:nvPr/>
        </p:nvGrpSpPr>
        <p:grpSpPr>
          <a:xfrm>
            <a:off x="0" y="3730205"/>
            <a:ext cx="18502431" cy="2826589"/>
            <a:chOff x="0" y="0"/>
            <a:chExt cx="4873068" cy="744451"/>
          </a:xfrm>
        </p:grpSpPr>
        <p:sp>
          <p:nvSpPr>
            <p:cNvPr id="4" name="Freeform 4"/>
            <p:cNvSpPr/>
            <p:nvPr/>
          </p:nvSpPr>
          <p:spPr>
            <a:xfrm>
              <a:off x="0" y="0"/>
              <a:ext cx="4873068" cy="744451"/>
            </a:xfrm>
            <a:custGeom>
              <a:avLst/>
              <a:gdLst/>
              <a:ahLst/>
              <a:cxnLst/>
              <a:rect l="l" t="t" r="r" b="b"/>
              <a:pathLst>
                <a:path w="4873068" h="744451">
                  <a:moveTo>
                    <a:pt x="0" y="0"/>
                  </a:moveTo>
                  <a:lnTo>
                    <a:pt x="4873068" y="0"/>
                  </a:lnTo>
                  <a:lnTo>
                    <a:pt x="4873068" y="744451"/>
                  </a:lnTo>
                  <a:lnTo>
                    <a:pt x="0" y="744451"/>
                  </a:lnTo>
                  <a:close/>
                </a:path>
              </a:pathLst>
            </a:custGeom>
            <a:gradFill rotWithShape="1">
              <a:gsLst>
                <a:gs pos="0">
                  <a:srgbClr val="000000">
                    <a:alpha val="41000"/>
                  </a:srgbClr>
                </a:gs>
                <a:gs pos="50000">
                  <a:srgbClr val="0F2949">
                    <a:alpha val="0"/>
                  </a:srgbClr>
                </a:gs>
                <a:gs pos="100000">
                  <a:srgbClr val="328DFF">
                    <a:alpha val="0"/>
                  </a:srgbClr>
                </a:gs>
              </a:gsLst>
              <a:lin ang="0"/>
            </a:gradFill>
          </p:spPr>
        </p:sp>
        <p:sp>
          <p:nvSpPr>
            <p:cNvPr id="5" name="TextBox 5"/>
            <p:cNvSpPr txBox="1"/>
            <p:nvPr/>
          </p:nvSpPr>
          <p:spPr>
            <a:xfrm>
              <a:off x="0" y="-38100"/>
              <a:ext cx="4873068" cy="782551"/>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666579" y="2434821"/>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7" name="Freeform 7"/>
          <p:cNvSpPr/>
          <p:nvPr/>
        </p:nvSpPr>
        <p:spPr>
          <a:xfrm>
            <a:off x="7946390" y="847961"/>
            <a:ext cx="361478" cy="361478"/>
          </a:xfrm>
          <a:custGeom>
            <a:avLst/>
            <a:gdLst/>
            <a:ahLst/>
            <a:cxnLst/>
            <a:rect l="l" t="t" r="r" b="b"/>
            <a:pathLst>
              <a:path w="361478" h="361478">
                <a:moveTo>
                  <a:pt x="0" y="0"/>
                </a:moveTo>
                <a:lnTo>
                  <a:pt x="361478" y="0"/>
                </a:lnTo>
                <a:lnTo>
                  <a:pt x="361478" y="361478"/>
                </a:lnTo>
                <a:lnTo>
                  <a:pt x="0" y="361478"/>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8" name="Freeform 8"/>
          <p:cNvSpPr/>
          <p:nvPr/>
        </p:nvSpPr>
        <p:spPr>
          <a:xfrm>
            <a:off x="1028700" y="825047"/>
            <a:ext cx="637879" cy="151931"/>
          </a:xfrm>
          <a:custGeom>
            <a:avLst/>
            <a:gdLst/>
            <a:ahLst/>
            <a:cxnLst/>
            <a:rect l="l" t="t" r="r" b="b"/>
            <a:pathLst>
              <a:path w="637879" h="151931">
                <a:moveTo>
                  <a:pt x="0" y="0"/>
                </a:moveTo>
                <a:lnTo>
                  <a:pt x="637879" y="0"/>
                </a:lnTo>
                <a:lnTo>
                  <a:pt x="637879" y="151931"/>
                </a:lnTo>
                <a:lnTo>
                  <a:pt x="0" y="151931"/>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9" name="Freeform 9"/>
          <p:cNvSpPr/>
          <p:nvPr/>
        </p:nvSpPr>
        <p:spPr>
          <a:xfrm>
            <a:off x="16775865" y="901013"/>
            <a:ext cx="572565" cy="327924"/>
          </a:xfrm>
          <a:custGeom>
            <a:avLst/>
            <a:gdLst/>
            <a:ahLst/>
            <a:cxnLst/>
            <a:rect l="l" t="t" r="r" b="b"/>
            <a:pathLst>
              <a:path w="572565" h="327924">
                <a:moveTo>
                  <a:pt x="0" y="0"/>
                </a:moveTo>
                <a:lnTo>
                  <a:pt x="572565" y="0"/>
                </a:lnTo>
                <a:lnTo>
                  <a:pt x="572565" y="327923"/>
                </a:lnTo>
                <a:lnTo>
                  <a:pt x="0" y="327923"/>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10" name="Freeform 10"/>
          <p:cNvSpPr/>
          <p:nvPr/>
        </p:nvSpPr>
        <p:spPr>
          <a:xfrm>
            <a:off x="257874" y="6556795"/>
            <a:ext cx="4335517" cy="4114800"/>
          </a:xfrm>
          <a:custGeom>
            <a:avLst/>
            <a:gdLst/>
            <a:ahLst/>
            <a:cxnLst/>
            <a:rect l="l" t="t" r="r" b="b"/>
            <a:pathLst>
              <a:path w="4335517" h="4114800">
                <a:moveTo>
                  <a:pt x="0" y="0"/>
                </a:moveTo>
                <a:lnTo>
                  <a:pt x="4335517" y="0"/>
                </a:lnTo>
                <a:lnTo>
                  <a:pt x="4335517" y="4114800"/>
                </a:lnTo>
                <a:lnTo>
                  <a:pt x="0" y="4114800"/>
                </a:lnTo>
                <a:lnTo>
                  <a:pt x="0" y="0"/>
                </a:lnTo>
                <a:close/>
              </a:path>
            </a:pathLst>
          </a:custGeom>
          <a:blipFill>
            <a:blip r:embed="rId11">
              <a:extLst>
                <a:ext uri="{96DAC541-7B7A-43D3-8B79-37D633B846F1}">
                  <asvg:svgBlip xmlns:asvg="http://schemas.microsoft.com/office/drawing/2016/SVG/main" xmlns="" r:embed="rId12"/>
                </a:ext>
              </a:extLst>
            </a:blip>
            <a:stretch>
              <a:fillRect/>
            </a:stretch>
          </a:blipFill>
        </p:spPr>
      </p:sp>
      <p:sp>
        <p:nvSpPr>
          <p:cNvPr id="11" name="Freeform 11"/>
          <p:cNvSpPr/>
          <p:nvPr/>
        </p:nvSpPr>
        <p:spPr>
          <a:xfrm>
            <a:off x="9935308" y="4808819"/>
            <a:ext cx="7916724" cy="8229600"/>
          </a:xfrm>
          <a:custGeom>
            <a:avLst/>
            <a:gdLst/>
            <a:ahLst/>
            <a:cxnLst/>
            <a:rect l="l" t="t" r="r" b="b"/>
            <a:pathLst>
              <a:path w="7916724" h="8229600">
                <a:moveTo>
                  <a:pt x="0" y="0"/>
                </a:moveTo>
                <a:lnTo>
                  <a:pt x="7916723" y="0"/>
                </a:lnTo>
                <a:lnTo>
                  <a:pt x="7916723" y="8229600"/>
                </a:lnTo>
                <a:lnTo>
                  <a:pt x="0" y="8229600"/>
                </a:lnTo>
                <a:lnTo>
                  <a:pt x="0" y="0"/>
                </a:lnTo>
                <a:close/>
              </a:path>
            </a:pathLst>
          </a:custGeom>
          <a:blipFill>
            <a:blip r:embed="rId13"/>
            <a:stretch>
              <a:fillRect/>
            </a:stretch>
          </a:blipFill>
        </p:spPr>
      </p:sp>
      <p:sp>
        <p:nvSpPr>
          <p:cNvPr id="12" name="TextBox 12"/>
          <p:cNvSpPr txBox="1"/>
          <p:nvPr/>
        </p:nvSpPr>
        <p:spPr>
          <a:xfrm>
            <a:off x="257874" y="3606380"/>
            <a:ext cx="18030126" cy="2281053"/>
          </a:xfrm>
          <a:prstGeom prst="rect">
            <a:avLst/>
          </a:prstGeom>
        </p:spPr>
        <p:txBody>
          <a:bodyPr lIns="0" tIns="0" rIns="0" bIns="0" rtlCol="0" anchor="t">
            <a:spAutoFit/>
          </a:bodyPr>
          <a:lstStyle/>
          <a:p>
            <a:pPr algn="ctr">
              <a:lnSpc>
                <a:spcPts val="9197"/>
              </a:lnSpc>
              <a:spcBef>
                <a:spcPct val="0"/>
              </a:spcBef>
            </a:pPr>
            <a:r>
              <a:rPr lang="en-US" sz="6569">
                <a:solidFill>
                  <a:srgbClr val="FFFFFF">
                    <a:alpha val="71765"/>
                  </a:srgbClr>
                </a:solidFill>
                <a:latin typeface="Anton"/>
                <a:ea typeface="Anton"/>
                <a:cs typeface="Anton"/>
                <a:sym typeface="Anton"/>
              </a:rPr>
              <a:t>IMPLEMENTING SECURITY MEASURES FOR DESKTOP AND MULTI-USER SYSTEMS</a:t>
            </a:r>
          </a:p>
        </p:txBody>
      </p:sp>
      <p:sp>
        <p:nvSpPr>
          <p:cNvPr id="13" name="TextBox 13"/>
          <p:cNvSpPr txBox="1"/>
          <p:nvPr/>
        </p:nvSpPr>
        <p:spPr>
          <a:xfrm>
            <a:off x="6442119" y="6944860"/>
            <a:ext cx="3731498" cy="483871"/>
          </a:xfrm>
          <a:prstGeom prst="rect">
            <a:avLst/>
          </a:prstGeom>
        </p:spPr>
        <p:txBody>
          <a:bodyPr lIns="0" tIns="0" rIns="0" bIns="0" rtlCol="0" anchor="t">
            <a:spAutoFit/>
          </a:bodyPr>
          <a:lstStyle/>
          <a:p>
            <a:pPr algn="ctr">
              <a:lnSpc>
                <a:spcPts val="3779"/>
              </a:lnSpc>
              <a:spcBef>
                <a:spcPct val="0"/>
              </a:spcBef>
            </a:pPr>
            <a:r>
              <a:rPr lang="en-US" sz="2699">
                <a:solidFill>
                  <a:srgbClr val="FFFFFF"/>
                </a:solidFill>
                <a:latin typeface="Poppins Medium"/>
                <a:ea typeface="Poppins Medium"/>
                <a:cs typeface="Poppins Medium"/>
                <a:sym typeface="Poppins Medium"/>
              </a:rPr>
              <a:t>Avile Bantwini</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5205B"/>
        </a:solidFill>
        <a:effectLst/>
      </p:bgPr>
    </p:bg>
    <p:spTree>
      <p:nvGrpSpPr>
        <p:cNvPr id="1" name=""/>
        <p:cNvGrpSpPr/>
        <p:nvPr/>
      </p:nvGrpSpPr>
      <p:grpSpPr>
        <a:xfrm>
          <a:off x="0" y="0"/>
          <a:ext cx="0" cy="0"/>
          <a:chOff x="0" y="0"/>
          <a:chExt cx="0" cy="0"/>
        </a:xfrm>
      </p:grpSpPr>
      <p:sp>
        <p:nvSpPr>
          <p:cNvPr id="2" name="Freeform 2"/>
          <p:cNvSpPr/>
          <p:nvPr/>
        </p:nvSpPr>
        <p:spPr>
          <a:xfrm>
            <a:off x="0" y="0"/>
            <a:ext cx="7432311" cy="8062665"/>
          </a:xfrm>
          <a:custGeom>
            <a:avLst/>
            <a:gdLst/>
            <a:ahLst/>
            <a:cxnLst/>
            <a:rect l="l" t="t" r="r" b="b"/>
            <a:pathLst>
              <a:path w="7432311" h="8062665">
                <a:moveTo>
                  <a:pt x="0" y="0"/>
                </a:moveTo>
                <a:lnTo>
                  <a:pt x="7432311" y="0"/>
                </a:lnTo>
                <a:lnTo>
                  <a:pt x="7432311" y="8062665"/>
                </a:lnTo>
                <a:lnTo>
                  <a:pt x="0" y="8062665"/>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3952483" y="-83468"/>
            <a:ext cx="4335517" cy="4114800"/>
          </a:xfrm>
          <a:custGeom>
            <a:avLst/>
            <a:gdLst/>
            <a:ahLst/>
            <a:cxnLst/>
            <a:rect l="l" t="t" r="r" b="b"/>
            <a:pathLst>
              <a:path w="4335517" h="4114800">
                <a:moveTo>
                  <a:pt x="0" y="0"/>
                </a:moveTo>
                <a:lnTo>
                  <a:pt x="4335517" y="0"/>
                </a:lnTo>
                <a:lnTo>
                  <a:pt x="4335517" y="4114800"/>
                </a:lnTo>
                <a:lnTo>
                  <a:pt x="0" y="4114800"/>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4" name="Freeform 4"/>
          <p:cNvSpPr/>
          <p:nvPr/>
        </p:nvSpPr>
        <p:spPr>
          <a:xfrm>
            <a:off x="13784585" y="6005265"/>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5" name="Freeform 5"/>
          <p:cNvSpPr/>
          <p:nvPr/>
        </p:nvSpPr>
        <p:spPr>
          <a:xfrm>
            <a:off x="1028700" y="61722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6" name="Freeform 6"/>
          <p:cNvSpPr/>
          <p:nvPr/>
        </p:nvSpPr>
        <p:spPr>
          <a:xfrm>
            <a:off x="4730795" y="1458025"/>
            <a:ext cx="7916724" cy="8229600"/>
          </a:xfrm>
          <a:custGeom>
            <a:avLst/>
            <a:gdLst/>
            <a:ahLst/>
            <a:cxnLst/>
            <a:rect l="l" t="t" r="r" b="b"/>
            <a:pathLst>
              <a:path w="7916724" h="8229600">
                <a:moveTo>
                  <a:pt x="0" y="0"/>
                </a:moveTo>
                <a:lnTo>
                  <a:pt x="7916724" y="0"/>
                </a:lnTo>
                <a:lnTo>
                  <a:pt x="7916724" y="8229600"/>
                </a:lnTo>
                <a:lnTo>
                  <a:pt x="0" y="8229600"/>
                </a:lnTo>
                <a:lnTo>
                  <a:pt x="0" y="0"/>
                </a:lnTo>
                <a:close/>
              </a:path>
            </a:pathLst>
          </a:custGeom>
          <a:blipFill>
            <a:blip r:embed="rId10"/>
            <a:stretch>
              <a:fillRect/>
            </a:stretch>
          </a:blipFill>
        </p:spPr>
      </p:sp>
      <p:sp>
        <p:nvSpPr>
          <p:cNvPr id="7" name="TextBox 7"/>
          <p:cNvSpPr txBox="1"/>
          <p:nvPr/>
        </p:nvSpPr>
        <p:spPr>
          <a:xfrm>
            <a:off x="1536328" y="4403160"/>
            <a:ext cx="14001006" cy="1169665"/>
          </a:xfrm>
          <a:prstGeom prst="rect">
            <a:avLst/>
          </a:prstGeom>
        </p:spPr>
        <p:txBody>
          <a:bodyPr lIns="0" tIns="0" rIns="0" bIns="0" rtlCol="0" anchor="t">
            <a:spAutoFit/>
          </a:bodyPr>
          <a:lstStyle/>
          <a:p>
            <a:pPr algn="l">
              <a:lnSpc>
                <a:spcPts val="9030"/>
              </a:lnSpc>
              <a:spcBef>
                <a:spcPct val="0"/>
              </a:spcBef>
            </a:pPr>
            <a:r>
              <a:rPr lang="en-US" sz="6450">
                <a:solidFill>
                  <a:srgbClr val="FFFFFF"/>
                </a:solidFill>
                <a:latin typeface="Poppins Medium"/>
                <a:ea typeface="Poppins Medium"/>
                <a:cs typeface="Poppins Medium"/>
                <a:sym typeface="Poppins Medium"/>
              </a:rPr>
              <a:t>Thank For your time and attention</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sp>
      <p:sp>
        <p:nvSpPr>
          <p:cNvPr id="3" name="Freeform 3"/>
          <p:cNvSpPr/>
          <p:nvPr/>
        </p:nvSpPr>
        <p:spPr>
          <a:xfrm>
            <a:off x="7946390" y="847961"/>
            <a:ext cx="361478" cy="361478"/>
          </a:xfrm>
          <a:custGeom>
            <a:avLst/>
            <a:gdLst/>
            <a:ahLst/>
            <a:cxnLst/>
            <a:rect l="l" t="t" r="r" b="b"/>
            <a:pathLst>
              <a:path w="361478" h="361478">
                <a:moveTo>
                  <a:pt x="0" y="0"/>
                </a:moveTo>
                <a:lnTo>
                  <a:pt x="361478" y="0"/>
                </a:lnTo>
                <a:lnTo>
                  <a:pt x="361478" y="361478"/>
                </a:lnTo>
                <a:lnTo>
                  <a:pt x="0" y="36147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028700" y="825047"/>
            <a:ext cx="637879" cy="151931"/>
          </a:xfrm>
          <a:custGeom>
            <a:avLst/>
            <a:gdLst/>
            <a:ahLst/>
            <a:cxnLst/>
            <a:rect l="l" t="t" r="r" b="b"/>
            <a:pathLst>
              <a:path w="637879" h="151931">
                <a:moveTo>
                  <a:pt x="0" y="0"/>
                </a:moveTo>
                <a:lnTo>
                  <a:pt x="637879" y="0"/>
                </a:lnTo>
                <a:lnTo>
                  <a:pt x="637879" y="151931"/>
                </a:lnTo>
                <a:lnTo>
                  <a:pt x="0" y="151931"/>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16775865" y="901013"/>
            <a:ext cx="572565" cy="327924"/>
          </a:xfrm>
          <a:custGeom>
            <a:avLst/>
            <a:gdLst/>
            <a:ahLst/>
            <a:cxnLst/>
            <a:rect l="l" t="t" r="r" b="b"/>
            <a:pathLst>
              <a:path w="572565" h="327924">
                <a:moveTo>
                  <a:pt x="0" y="0"/>
                </a:moveTo>
                <a:lnTo>
                  <a:pt x="572565" y="0"/>
                </a:lnTo>
                <a:lnTo>
                  <a:pt x="572565" y="327923"/>
                </a:lnTo>
                <a:lnTo>
                  <a:pt x="0" y="327923"/>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grpSp>
        <p:nvGrpSpPr>
          <p:cNvPr id="6" name="Group 6"/>
          <p:cNvGrpSpPr/>
          <p:nvPr/>
        </p:nvGrpSpPr>
        <p:grpSpPr>
          <a:xfrm>
            <a:off x="5142511" y="2754290"/>
            <a:ext cx="12514635" cy="1588339"/>
            <a:chOff x="0" y="0"/>
            <a:chExt cx="3296036" cy="418328"/>
          </a:xfrm>
        </p:grpSpPr>
        <p:sp>
          <p:nvSpPr>
            <p:cNvPr id="7" name="Freeform 7"/>
            <p:cNvSpPr/>
            <p:nvPr/>
          </p:nvSpPr>
          <p:spPr>
            <a:xfrm>
              <a:off x="0" y="0"/>
              <a:ext cx="3296036" cy="418328"/>
            </a:xfrm>
            <a:custGeom>
              <a:avLst/>
              <a:gdLst/>
              <a:ahLst/>
              <a:cxnLst/>
              <a:rect l="l" t="t" r="r" b="b"/>
              <a:pathLst>
                <a:path w="3296036" h="418328">
                  <a:moveTo>
                    <a:pt x="0" y="0"/>
                  </a:moveTo>
                  <a:lnTo>
                    <a:pt x="3296036" y="0"/>
                  </a:lnTo>
                  <a:lnTo>
                    <a:pt x="3296036" y="418328"/>
                  </a:lnTo>
                  <a:lnTo>
                    <a:pt x="0" y="418328"/>
                  </a:lnTo>
                  <a:close/>
                </a:path>
              </a:pathLst>
            </a:custGeom>
            <a:gradFill rotWithShape="1">
              <a:gsLst>
                <a:gs pos="0">
                  <a:srgbClr val="000000">
                    <a:alpha val="41000"/>
                  </a:srgbClr>
                </a:gs>
                <a:gs pos="50000">
                  <a:srgbClr val="0F2949">
                    <a:alpha val="0"/>
                  </a:srgbClr>
                </a:gs>
                <a:gs pos="100000">
                  <a:srgbClr val="328DFF">
                    <a:alpha val="0"/>
                  </a:srgbClr>
                </a:gs>
              </a:gsLst>
              <a:lin ang="0"/>
            </a:gradFill>
          </p:spPr>
        </p:sp>
        <p:sp>
          <p:nvSpPr>
            <p:cNvPr id="8" name="TextBox 8"/>
            <p:cNvSpPr txBox="1"/>
            <p:nvPr/>
          </p:nvSpPr>
          <p:spPr>
            <a:xfrm>
              <a:off x="0" y="-38100"/>
              <a:ext cx="3296036" cy="456428"/>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0" y="3896258"/>
            <a:ext cx="18502431" cy="2826589"/>
            <a:chOff x="0" y="0"/>
            <a:chExt cx="4873068" cy="744451"/>
          </a:xfrm>
        </p:grpSpPr>
        <p:sp>
          <p:nvSpPr>
            <p:cNvPr id="10" name="Freeform 10"/>
            <p:cNvSpPr/>
            <p:nvPr/>
          </p:nvSpPr>
          <p:spPr>
            <a:xfrm>
              <a:off x="0" y="0"/>
              <a:ext cx="4873068" cy="744451"/>
            </a:xfrm>
            <a:custGeom>
              <a:avLst/>
              <a:gdLst/>
              <a:ahLst/>
              <a:cxnLst/>
              <a:rect l="l" t="t" r="r" b="b"/>
              <a:pathLst>
                <a:path w="4873068" h="744451">
                  <a:moveTo>
                    <a:pt x="0" y="0"/>
                  </a:moveTo>
                  <a:lnTo>
                    <a:pt x="4873068" y="0"/>
                  </a:lnTo>
                  <a:lnTo>
                    <a:pt x="4873068" y="744451"/>
                  </a:lnTo>
                  <a:lnTo>
                    <a:pt x="0" y="744451"/>
                  </a:lnTo>
                  <a:close/>
                </a:path>
              </a:pathLst>
            </a:custGeom>
            <a:gradFill rotWithShape="1">
              <a:gsLst>
                <a:gs pos="0">
                  <a:srgbClr val="000000">
                    <a:alpha val="41000"/>
                  </a:srgbClr>
                </a:gs>
                <a:gs pos="50000">
                  <a:srgbClr val="0F2949">
                    <a:alpha val="0"/>
                  </a:srgbClr>
                </a:gs>
                <a:gs pos="100000">
                  <a:srgbClr val="328DFF">
                    <a:alpha val="0"/>
                  </a:srgbClr>
                </a:gs>
              </a:gsLst>
              <a:lin ang="0"/>
            </a:gradFill>
          </p:spPr>
        </p:sp>
        <p:sp>
          <p:nvSpPr>
            <p:cNvPr id="11" name="TextBox 11"/>
            <p:cNvSpPr txBox="1"/>
            <p:nvPr/>
          </p:nvSpPr>
          <p:spPr>
            <a:xfrm>
              <a:off x="0" y="-38100"/>
              <a:ext cx="4873068" cy="782551"/>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a:grpSpLocks noChangeAspect="1"/>
          </p:cNvGrpSpPr>
          <p:nvPr/>
        </p:nvGrpSpPr>
        <p:grpSpPr>
          <a:xfrm>
            <a:off x="1977154" y="2365123"/>
            <a:ext cx="6330714" cy="6330714"/>
            <a:chOff x="0" y="0"/>
            <a:chExt cx="14840029" cy="14840029"/>
          </a:xfrm>
        </p:grpSpPr>
        <p:sp>
          <p:nvSpPr>
            <p:cNvPr id="13" name="Freeform 13"/>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1">
              <a:gsLst>
                <a:gs pos="0">
                  <a:srgbClr val="68F8FF">
                    <a:alpha val="100000"/>
                  </a:srgbClr>
                </a:gs>
                <a:gs pos="100000">
                  <a:srgbClr val="4612B6">
                    <a:alpha val="100000"/>
                  </a:srgbClr>
                </a:gs>
              </a:gsLst>
              <a:lin ang="2700000"/>
            </a:gradFill>
          </p:spPr>
        </p:sp>
        <p:sp>
          <p:nvSpPr>
            <p:cNvPr id="14" name="Freeform 14"/>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id="15" name="Freeform 15"/>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9"/>
              <a:stretch>
                <a:fillRect l="-38492" r="-38492"/>
              </a:stretch>
            </a:blipFill>
          </p:spPr>
        </p:sp>
      </p:grpSp>
      <p:sp>
        <p:nvSpPr>
          <p:cNvPr id="16" name="Freeform 16"/>
          <p:cNvSpPr/>
          <p:nvPr/>
        </p:nvSpPr>
        <p:spPr>
          <a:xfrm>
            <a:off x="622788" y="1568080"/>
            <a:ext cx="5802923" cy="4114800"/>
          </a:xfrm>
          <a:custGeom>
            <a:avLst/>
            <a:gdLst/>
            <a:ahLst/>
            <a:cxnLst/>
            <a:rect l="l" t="t" r="r" b="b"/>
            <a:pathLst>
              <a:path w="5802923" h="4114800">
                <a:moveTo>
                  <a:pt x="0" y="0"/>
                </a:moveTo>
                <a:lnTo>
                  <a:pt x="5802924" y="0"/>
                </a:lnTo>
                <a:lnTo>
                  <a:pt x="5802924" y="4114800"/>
                </a:lnTo>
                <a:lnTo>
                  <a:pt x="0" y="4114800"/>
                </a:lnTo>
                <a:lnTo>
                  <a:pt x="0" y="0"/>
                </a:lnTo>
                <a:close/>
              </a:path>
            </a:pathLst>
          </a:custGeom>
          <a:blipFill>
            <a:blip r:embed="rId10">
              <a:extLst>
                <a:ext uri="{96DAC541-7B7A-43D3-8B79-37D633B846F1}">
                  <asvg:svgBlip xmlns:asvg="http://schemas.microsoft.com/office/drawing/2016/SVG/main" xmlns="" r:embed="rId11"/>
                </a:ext>
              </a:extLst>
            </a:blip>
            <a:stretch>
              <a:fillRect/>
            </a:stretch>
          </a:blipFill>
        </p:spPr>
      </p:sp>
      <p:grpSp>
        <p:nvGrpSpPr>
          <p:cNvPr id="17" name="Group 17"/>
          <p:cNvGrpSpPr/>
          <p:nvPr/>
        </p:nvGrpSpPr>
        <p:grpSpPr>
          <a:xfrm>
            <a:off x="605460" y="9029768"/>
            <a:ext cx="742179" cy="742179"/>
            <a:chOff x="0" y="0"/>
            <a:chExt cx="195471" cy="195471"/>
          </a:xfrm>
        </p:grpSpPr>
        <p:sp>
          <p:nvSpPr>
            <p:cNvPr id="18" name="Freeform 18"/>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sp>
        <p:sp>
          <p:nvSpPr>
            <p:cNvPr id="19" name="TextBox 19"/>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20" name="TextBox 20"/>
          <p:cNvSpPr txBox="1"/>
          <p:nvPr/>
        </p:nvSpPr>
        <p:spPr>
          <a:xfrm>
            <a:off x="8307868" y="4534483"/>
            <a:ext cx="9645965" cy="5812260"/>
          </a:xfrm>
          <a:prstGeom prst="rect">
            <a:avLst/>
          </a:prstGeom>
        </p:spPr>
        <p:txBody>
          <a:bodyPr lIns="0" tIns="0" rIns="0" bIns="0" rtlCol="0" anchor="t">
            <a:spAutoFit/>
          </a:bodyPr>
          <a:lstStyle/>
          <a:p>
            <a:pPr algn="l">
              <a:lnSpc>
                <a:spcPts val="3319"/>
              </a:lnSpc>
            </a:pPr>
            <a:r>
              <a:rPr lang="en-US" sz="2370" dirty="0" smtClean="0">
                <a:solidFill>
                  <a:srgbClr val="FFFFFF"/>
                </a:solidFill>
                <a:latin typeface="Poppins Medium"/>
                <a:ea typeface="Poppins Medium"/>
                <a:cs typeface="Poppins Medium"/>
                <a:sym typeface="Poppins Medium"/>
              </a:rPr>
              <a:t>The </a:t>
            </a:r>
            <a:r>
              <a:rPr lang="en-US" sz="2370" dirty="0">
                <a:solidFill>
                  <a:srgbClr val="FFFFFF"/>
                </a:solidFill>
                <a:latin typeface="Poppins Medium"/>
                <a:ea typeface="Poppins Medium"/>
                <a:cs typeface="Poppins Medium"/>
                <a:sym typeface="Poppins Medium"/>
              </a:rPr>
              <a:t>rapid advancement of technology and the increasing interconnectedness of systems have significantly elevated the risk of cyber threats. These threats include malware attacks, data breaches, and unauthorized access to sensitive information. Securing desktop and multi-user system is critical to protecting personal data, maintaining organizational integrity, and ensuring operational continuity. According to the 2023 Cybersecurity Threat report by Symantec, cyberattacks have increased by 40% compared to previous year, highlighting the need for robust security measures. The objectives of this research are to identify key security strategies for desktop and multi-user best practices for enhancing security. </a:t>
            </a:r>
          </a:p>
          <a:p>
            <a:pPr algn="l">
              <a:lnSpc>
                <a:spcPts val="2759"/>
              </a:lnSpc>
              <a:spcBef>
                <a:spcPct val="0"/>
              </a:spcBef>
            </a:pPr>
            <a:endParaRPr lang="en-US" sz="2370" dirty="0">
              <a:solidFill>
                <a:srgbClr val="FFFFFF"/>
              </a:solidFill>
              <a:latin typeface="Poppins Medium"/>
              <a:ea typeface="Poppins Medium"/>
              <a:cs typeface="Poppins Medium"/>
              <a:sym typeface="Poppins Medium"/>
            </a:endParaRPr>
          </a:p>
        </p:txBody>
      </p:sp>
      <p:sp>
        <p:nvSpPr>
          <p:cNvPr id="21" name="TextBox 21"/>
          <p:cNvSpPr txBox="1"/>
          <p:nvPr/>
        </p:nvSpPr>
        <p:spPr>
          <a:xfrm>
            <a:off x="9508753" y="2860533"/>
            <a:ext cx="4523662" cy="1052190"/>
          </a:xfrm>
          <a:prstGeom prst="rect">
            <a:avLst/>
          </a:prstGeom>
        </p:spPr>
        <p:txBody>
          <a:bodyPr lIns="0" tIns="0" rIns="0" bIns="0" rtlCol="0" anchor="t">
            <a:spAutoFit/>
          </a:bodyPr>
          <a:lstStyle/>
          <a:p>
            <a:pPr algn="l">
              <a:lnSpc>
                <a:spcPts val="8680"/>
              </a:lnSpc>
              <a:spcBef>
                <a:spcPct val="0"/>
              </a:spcBef>
            </a:pPr>
            <a:r>
              <a:rPr lang="en-US" sz="6200">
                <a:solidFill>
                  <a:srgbClr val="FFFFFF"/>
                </a:solidFill>
                <a:latin typeface="Anton"/>
                <a:ea typeface="Anton"/>
                <a:cs typeface="Anton"/>
                <a:sym typeface="Anton"/>
              </a:rPr>
              <a:t>INTRODUCTION</a:t>
            </a:r>
          </a:p>
        </p:txBody>
      </p:sp>
      <p:sp>
        <p:nvSpPr>
          <p:cNvPr id="22" name="TextBox 22"/>
          <p:cNvSpPr txBox="1"/>
          <p:nvPr/>
        </p:nvSpPr>
        <p:spPr>
          <a:xfrm>
            <a:off x="941728" y="9182100"/>
            <a:ext cx="724851" cy="45159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02</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sp>
      <p:sp>
        <p:nvSpPr>
          <p:cNvPr id="3" name="Freeform 3"/>
          <p:cNvSpPr/>
          <p:nvPr/>
        </p:nvSpPr>
        <p:spPr>
          <a:xfrm>
            <a:off x="7946390" y="847961"/>
            <a:ext cx="361478" cy="361478"/>
          </a:xfrm>
          <a:custGeom>
            <a:avLst/>
            <a:gdLst/>
            <a:ahLst/>
            <a:cxnLst/>
            <a:rect l="l" t="t" r="r" b="b"/>
            <a:pathLst>
              <a:path w="361478" h="361478">
                <a:moveTo>
                  <a:pt x="0" y="0"/>
                </a:moveTo>
                <a:lnTo>
                  <a:pt x="361478" y="0"/>
                </a:lnTo>
                <a:lnTo>
                  <a:pt x="361478" y="361478"/>
                </a:lnTo>
                <a:lnTo>
                  <a:pt x="0" y="36147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028700" y="825047"/>
            <a:ext cx="637879" cy="151931"/>
          </a:xfrm>
          <a:custGeom>
            <a:avLst/>
            <a:gdLst/>
            <a:ahLst/>
            <a:cxnLst/>
            <a:rect l="l" t="t" r="r" b="b"/>
            <a:pathLst>
              <a:path w="637879" h="151931">
                <a:moveTo>
                  <a:pt x="0" y="0"/>
                </a:moveTo>
                <a:lnTo>
                  <a:pt x="637879" y="0"/>
                </a:lnTo>
                <a:lnTo>
                  <a:pt x="637879" y="151931"/>
                </a:lnTo>
                <a:lnTo>
                  <a:pt x="0" y="151931"/>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16775865" y="901013"/>
            <a:ext cx="572565" cy="327924"/>
          </a:xfrm>
          <a:custGeom>
            <a:avLst/>
            <a:gdLst/>
            <a:ahLst/>
            <a:cxnLst/>
            <a:rect l="l" t="t" r="r" b="b"/>
            <a:pathLst>
              <a:path w="572565" h="327924">
                <a:moveTo>
                  <a:pt x="0" y="0"/>
                </a:moveTo>
                <a:lnTo>
                  <a:pt x="572565" y="0"/>
                </a:lnTo>
                <a:lnTo>
                  <a:pt x="572565" y="327923"/>
                </a:lnTo>
                <a:lnTo>
                  <a:pt x="0" y="327923"/>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grpSp>
        <p:nvGrpSpPr>
          <p:cNvPr id="6" name="Group 6"/>
          <p:cNvGrpSpPr/>
          <p:nvPr/>
        </p:nvGrpSpPr>
        <p:grpSpPr>
          <a:xfrm>
            <a:off x="605460" y="9029768"/>
            <a:ext cx="742179" cy="742179"/>
            <a:chOff x="0" y="0"/>
            <a:chExt cx="195471" cy="195471"/>
          </a:xfrm>
        </p:grpSpPr>
        <p:sp>
          <p:nvSpPr>
            <p:cNvPr id="7" name="Freeform 7"/>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sp>
        <p:sp>
          <p:nvSpPr>
            <p:cNvPr id="8" name="TextBox 8"/>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grpSp>
        <p:nvGrpSpPr>
          <p:cNvPr id="9" name="Group 9"/>
          <p:cNvGrpSpPr/>
          <p:nvPr/>
        </p:nvGrpSpPr>
        <p:grpSpPr>
          <a:xfrm>
            <a:off x="1304154" y="2506973"/>
            <a:ext cx="8748831" cy="2530110"/>
            <a:chOff x="0" y="0"/>
            <a:chExt cx="2304219" cy="666366"/>
          </a:xfrm>
        </p:grpSpPr>
        <p:sp>
          <p:nvSpPr>
            <p:cNvPr id="10" name="Freeform 10"/>
            <p:cNvSpPr/>
            <p:nvPr/>
          </p:nvSpPr>
          <p:spPr>
            <a:xfrm>
              <a:off x="0" y="0"/>
              <a:ext cx="2304219" cy="666366"/>
            </a:xfrm>
            <a:custGeom>
              <a:avLst/>
              <a:gdLst/>
              <a:ahLst/>
              <a:cxnLst/>
              <a:rect l="l" t="t" r="r" b="b"/>
              <a:pathLst>
                <a:path w="2304219" h="666366">
                  <a:moveTo>
                    <a:pt x="0" y="0"/>
                  </a:moveTo>
                  <a:lnTo>
                    <a:pt x="2304219" y="0"/>
                  </a:lnTo>
                  <a:lnTo>
                    <a:pt x="2304219" y="666366"/>
                  </a:lnTo>
                  <a:lnTo>
                    <a:pt x="0" y="666366"/>
                  </a:lnTo>
                  <a:close/>
                </a:path>
              </a:pathLst>
            </a:custGeom>
            <a:gradFill rotWithShape="1">
              <a:gsLst>
                <a:gs pos="0">
                  <a:srgbClr val="000000">
                    <a:alpha val="41000"/>
                  </a:srgbClr>
                </a:gs>
                <a:gs pos="50000">
                  <a:srgbClr val="0F2949">
                    <a:alpha val="0"/>
                  </a:srgbClr>
                </a:gs>
                <a:gs pos="100000">
                  <a:srgbClr val="328DFF">
                    <a:alpha val="0"/>
                  </a:srgbClr>
                </a:gs>
              </a:gsLst>
              <a:lin ang="0"/>
            </a:gradFill>
          </p:spPr>
        </p:sp>
        <p:sp>
          <p:nvSpPr>
            <p:cNvPr id="11" name="TextBox 11"/>
            <p:cNvSpPr txBox="1"/>
            <p:nvPr/>
          </p:nvSpPr>
          <p:spPr>
            <a:xfrm>
              <a:off x="0" y="-38100"/>
              <a:ext cx="2304219" cy="704466"/>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1304154" y="5734431"/>
            <a:ext cx="8748831" cy="2597989"/>
            <a:chOff x="0" y="0"/>
            <a:chExt cx="2304219" cy="684244"/>
          </a:xfrm>
        </p:grpSpPr>
        <p:sp>
          <p:nvSpPr>
            <p:cNvPr id="13" name="Freeform 13"/>
            <p:cNvSpPr/>
            <p:nvPr/>
          </p:nvSpPr>
          <p:spPr>
            <a:xfrm>
              <a:off x="0" y="0"/>
              <a:ext cx="2304219" cy="684244"/>
            </a:xfrm>
            <a:custGeom>
              <a:avLst/>
              <a:gdLst/>
              <a:ahLst/>
              <a:cxnLst/>
              <a:rect l="l" t="t" r="r" b="b"/>
              <a:pathLst>
                <a:path w="2304219" h="684244">
                  <a:moveTo>
                    <a:pt x="0" y="0"/>
                  </a:moveTo>
                  <a:lnTo>
                    <a:pt x="2304219" y="0"/>
                  </a:lnTo>
                  <a:lnTo>
                    <a:pt x="2304219" y="684244"/>
                  </a:lnTo>
                  <a:lnTo>
                    <a:pt x="0" y="684244"/>
                  </a:lnTo>
                  <a:close/>
                </a:path>
              </a:pathLst>
            </a:custGeom>
            <a:gradFill rotWithShape="1">
              <a:gsLst>
                <a:gs pos="0">
                  <a:srgbClr val="000000">
                    <a:alpha val="41000"/>
                  </a:srgbClr>
                </a:gs>
                <a:gs pos="50000">
                  <a:srgbClr val="0F2949">
                    <a:alpha val="0"/>
                  </a:srgbClr>
                </a:gs>
                <a:gs pos="100000">
                  <a:srgbClr val="328DFF">
                    <a:alpha val="0"/>
                  </a:srgbClr>
                </a:gs>
              </a:gsLst>
              <a:lin ang="0"/>
            </a:gradFill>
          </p:spPr>
        </p:sp>
        <p:sp>
          <p:nvSpPr>
            <p:cNvPr id="14" name="TextBox 14"/>
            <p:cNvSpPr txBox="1"/>
            <p:nvPr/>
          </p:nvSpPr>
          <p:spPr>
            <a:xfrm>
              <a:off x="0" y="-38100"/>
              <a:ext cx="2304219" cy="722344"/>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0842362" y="3339148"/>
            <a:ext cx="7561635" cy="2940889"/>
            <a:chOff x="0" y="0"/>
            <a:chExt cx="1991542" cy="774555"/>
          </a:xfrm>
        </p:grpSpPr>
        <p:sp>
          <p:nvSpPr>
            <p:cNvPr id="16" name="Freeform 16"/>
            <p:cNvSpPr/>
            <p:nvPr/>
          </p:nvSpPr>
          <p:spPr>
            <a:xfrm>
              <a:off x="0" y="0"/>
              <a:ext cx="1991542" cy="774555"/>
            </a:xfrm>
            <a:custGeom>
              <a:avLst/>
              <a:gdLst/>
              <a:ahLst/>
              <a:cxnLst/>
              <a:rect l="l" t="t" r="r" b="b"/>
              <a:pathLst>
                <a:path w="1991542" h="774555">
                  <a:moveTo>
                    <a:pt x="0" y="0"/>
                  </a:moveTo>
                  <a:lnTo>
                    <a:pt x="1991542" y="0"/>
                  </a:lnTo>
                  <a:lnTo>
                    <a:pt x="1991542" y="774555"/>
                  </a:lnTo>
                  <a:lnTo>
                    <a:pt x="0" y="774555"/>
                  </a:lnTo>
                  <a:close/>
                </a:path>
              </a:pathLst>
            </a:custGeom>
            <a:gradFill rotWithShape="1">
              <a:gsLst>
                <a:gs pos="0">
                  <a:srgbClr val="000000">
                    <a:alpha val="0"/>
                  </a:srgbClr>
                </a:gs>
                <a:gs pos="50000">
                  <a:srgbClr val="000000">
                    <a:alpha val="41000"/>
                  </a:srgbClr>
                </a:gs>
                <a:gs pos="100000">
                  <a:srgbClr val="000000">
                    <a:alpha val="41000"/>
                  </a:srgbClr>
                </a:gs>
              </a:gsLst>
              <a:lin ang="0"/>
            </a:gradFill>
          </p:spPr>
        </p:sp>
        <p:sp>
          <p:nvSpPr>
            <p:cNvPr id="17" name="TextBox 17"/>
            <p:cNvSpPr txBox="1"/>
            <p:nvPr/>
          </p:nvSpPr>
          <p:spPr>
            <a:xfrm>
              <a:off x="0" y="-38100"/>
              <a:ext cx="1991542" cy="812655"/>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a:off x="15250529" y="7143262"/>
            <a:ext cx="4017541" cy="4114800"/>
          </a:xfrm>
          <a:custGeom>
            <a:avLst/>
            <a:gdLst/>
            <a:ahLst/>
            <a:cxnLst/>
            <a:rect l="l" t="t" r="r" b="b"/>
            <a:pathLst>
              <a:path w="4017541" h="4114800">
                <a:moveTo>
                  <a:pt x="0" y="0"/>
                </a:moveTo>
                <a:lnTo>
                  <a:pt x="4017542" y="0"/>
                </a:lnTo>
                <a:lnTo>
                  <a:pt x="4017542" y="4114800"/>
                </a:lnTo>
                <a:lnTo>
                  <a:pt x="0" y="4114800"/>
                </a:lnTo>
                <a:lnTo>
                  <a:pt x="0" y="0"/>
                </a:lnTo>
                <a:close/>
              </a:path>
            </a:pathLst>
          </a:custGeom>
          <a:blipFill>
            <a:blip r:embed="rId9">
              <a:alphaModFix amt="31000"/>
              <a:extLst>
                <a:ext uri="{96DAC541-7B7A-43D3-8B79-37D633B846F1}">
                  <asvg:svgBlip xmlns:asvg="http://schemas.microsoft.com/office/drawing/2016/SVG/main" xmlns="" r:embed="rId10"/>
                </a:ext>
              </a:extLst>
            </a:blip>
            <a:stretch>
              <a:fillRect/>
            </a:stretch>
          </a:blipFill>
        </p:spPr>
      </p:sp>
      <p:grpSp>
        <p:nvGrpSpPr>
          <p:cNvPr id="19" name="Group 19"/>
          <p:cNvGrpSpPr/>
          <p:nvPr/>
        </p:nvGrpSpPr>
        <p:grpSpPr>
          <a:xfrm>
            <a:off x="1962150" y="2048767"/>
            <a:ext cx="345440" cy="345440"/>
            <a:chOff x="0" y="0"/>
            <a:chExt cx="90980" cy="90980"/>
          </a:xfrm>
        </p:grpSpPr>
        <p:sp>
          <p:nvSpPr>
            <p:cNvPr id="20" name="Freeform 20"/>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sp>
        <p:sp>
          <p:nvSpPr>
            <p:cNvPr id="21" name="TextBox 21"/>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
        <p:nvSpPr>
          <p:cNvPr id="22" name="TextBox 22"/>
          <p:cNvSpPr txBox="1"/>
          <p:nvPr/>
        </p:nvSpPr>
        <p:spPr>
          <a:xfrm>
            <a:off x="941728" y="9182100"/>
            <a:ext cx="724851" cy="45159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03</a:t>
            </a:r>
          </a:p>
        </p:txBody>
      </p:sp>
      <p:sp>
        <p:nvSpPr>
          <p:cNvPr id="23" name="TextBox 23"/>
          <p:cNvSpPr txBox="1"/>
          <p:nvPr/>
        </p:nvSpPr>
        <p:spPr>
          <a:xfrm>
            <a:off x="1393453" y="2930072"/>
            <a:ext cx="8115300" cy="2194278"/>
          </a:xfrm>
          <a:prstGeom prst="rect">
            <a:avLst/>
          </a:prstGeom>
        </p:spPr>
        <p:txBody>
          <a:bodyPr lIns="0" tIns="0" rIns="0" bIns="0" rtlCol="0" anchor="t">
            <a:spAutoFit/>
          </a:bodyPr>
          <a:lstStyle/>
          <a:p>
            <a:pPr algn="just">
              <a:lnSpc>
                <a:spcPts val="3480"/>
              </a:lnSpc>
              <a:spcBef>
                <a:spcPct val="0"/>
              </a:spcBef>
            </a:pPr>
            <a:r>
              <a:rPr lang="en-US" sz="2486">
                <a:solidFill>
                  <a:srgbClr val="FFFFFF"/>
                </a:solidFill>
                <a:latin typeface="Poppins Medium"/>
                <a:ea typeface="Poppins Medium"/>
                <a:cs typeface="Poppins Medium"/>
                <a:sym typeface="Poppins Medium"/>
              </a:rPr>
              <a:t>Anti-virus and anti-malware software are essential tools in defending against malicious software. These programs detect, quarantine, and remove harmful code before it can cause damage. . </a:t>
            </a:r>
          </a:p>
        </p:txBody>
      </p:sp>
      <p:sp>
        <p:nvSpPr>
          <p:cNvPr id="24" name="TextBox 24"/>
          <p:cNvSpPr txBox="1"/>
          <p:nvPr/>
        </p:nvSpPr>
        <p:spPr>
          <a:xfrm>
            <a:off x="11642816" y="3833448"/>
            <a:ext cx="6645184" cy="2420548"/>
          </a:xfrm>
          <a:prstGeom prst="rect">
            <a:avLst/>
          </a:prstGeom>
        </p:spPr>
        <p:txBody>
          <a:bodyPr lIns="0" tIns="0" rIns="0" bIns="0" rtlCol="0" anchor="t">
            <a:spAutoFit/>
          </a:bodyPr>
          <a:lstStyle/>
          <a:p>
            <a:pPr algn="l">
              <a:lnSpc>
                <a:spcPts val="6232"/>
              </a:lnSpc>
            </a:pPr>
            <a:r>
              <a:rPr lang="en-US" sz="6701">
                <a:solidFill>
                  <a:srgbClr val="FFFFFF"/>
                </a:solidFill>
                <a:latin typeface="Anton"/>
                <a:ea typeface="Anton"/>
                <a:cs typeface="Anton"/>
                <a:sym typeface="Anton"/>
              </a:rPr>
              <a:t>SECURITY STRATEGIES FOR DESKTOP SYSTEMS</a:t>
            </a:r>
          </a:p>
        </p:txBody>
      </p:sp>
      <p:sp>
        <p:nvSpPr>
          <p:cNvPr id="25" name="TextBox 25"/>
          <p:cNvSpPr txBox="1"/>
          <p:nvPr/>
        </p:nvSpPr>
        <p:spPr>
          <a:xfrm>
            <a:off x="1603466" y="6134531"/>
            <a:ext cx="6915150" cy="2409295"/>
          </a:xfrm>
          <a:prstGeom prst="rect">
            <a:avLst/>
          </a:prstGeom>
        </p:spPr>
        <p:txBody>
          <a:bodyPr lIns="0" tIns="0" rIns="0" bIns="0" rtlCol="0" anchor="t">
            <a:spAutoFit/>
          </a:bodyPr>
          <a:lstStyle/>
          <a:p>
            <a:pPr algn="just">
              <a:lnSpc>
                <a:spcPts val="3179"/>
              </a:lnSpc>
            </a:pPr>
            <a:r>
              <a:rPr lang="en-US" sz="2270">
                <a:solidFill>
                  <a:srgbClr val="FFFFFF"/>
                </a:solidFill>
                <a:latin typeface="Poppins Medium"/>
                <a:ea typeface="Poppins Medium"/>
                <a:cs typeface="Poppins Medium"/>
                <a:sym typeface="Poppins Medium"/>
              </a:rPr>
              <a:t> Firewalls act as a barrier between a trusted internal network and unstrusted external networks, such as the internet. They monitor incoming and ongoing traffic and enforce security policies to block unauthorized access</a:t>
            </a:r>
          </a:p>
          <a:p>
            <a:pPr algn="just">
              <a:lnSpc>
                <a:spcPts val="3179"/>
              </a:lnSpc>
              <a:spcBef>
                <a:spcPct val="0"/>
              </a:spcBef>
            </a:pPr>
            <a:endParaRPr lang="en-US" sz="2270">
              <a:solidFill>
                <a:srgbClr val="FFFFFF"/>
              </a:solidFill>
              <a:latin typeface="Poppins Medium"/>
              <a:ea typeface="Poppins Medium"/>
              <a:cs typeface="Poppins Medium"/>
              <a:sym typeface="Poppins Medium"/>
            </a:endParaRPr>
          </a:p>
        </p:txBody>
      </p:sp>
      <p:grpSp>
        <p:nvGrpSpPr>
          <p:cNvPr id="26" name="Group 26"/>
          <p:cNvGrpSpPr/>
          <p:nvPr/>
        </p:nvGrpSpPr>
        <p:grpSpPr>
          <a:xfrm>
            <a:off x="1962150" y="5276225"/>
            <a:ext cx="345440" cy="345440"/>
            <a:chOff x="0" y="0"/>
            <a:chExt cx="90980" cy="90980"/>
          </a:xfrm>
        </p:grpSpPr>
        <p:sp>
          <p:nvSpPr>
            <p:cNvPr id="27" name="Freeform 27"/>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sp>
        <p:sp>
          <p:nvSpPr>
            <p:cNvPr id="28" name="TextBox 28"/>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sp>
      <p:sp>
        <p:nvSpPr>
          <p:cNvPr id="3" name="Freeform 3"/>
          <p:cNvSpPr/>
          <p:nvPr/>
        </p:nvSpPr>
        <p:spPr>
          <a:xfrm>
            <a:off x="7946390" y="847961"/>
            <a:ext cx="361478" cy="361478"/>
          </a:xfrm>
          <a:custGeom>
            <a:avLst/>
            <a:gdLst/>
            <a:ahLst/>
            <a:cxnLst/>
            <a:rect l="l" t="t" r="r" b="b"/>
            <a:pathLst>
              <a:path w="361478" h="361478">
                <a:moveTo>
                  <a:pt x="0" y="0"/>
                </a:moveTo>
                <a:lnTo>
                  <a:pt x="361478" y="0"/>
                </a:lnTo>
                <a:lnTo>
                  <a:pt x="361478" y="361478"/>
                </a:lnTo>
                <a:lnTo>
                  <a:pt x="0" y="36147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028700" y="825047"/>
            <a:ext cx="637879" cy="151931"/>
          </a:xfrm>
          <a:custGeom>
            <a:avLst/>
            <a:gdLst/>
            <a:ahLst/>
            <a:cxnLst/>
            <a:rect l="l" t="t" r="r" b="b"/>
            <a:pathLst>
              <a:path w="637879" h="151931">
                <a:moveTo>
                  <a:pt x="0" y="0"/>
                </a:moveTo>
                <a:lnTo>
                  <a:pt x="637879" y="0"/>
                </a:lnTo>
                <a:lnTo>
                  <a:pt x="637879" y="151931"/>
                </a:lnTo>
                <a:lnTo>
                  <a:pt x="0" y="151931"/>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grpSp>
        <p:nvGrpSpPr>
          <p:cNvPr id="5" name="Group 5"/>
          <p:cNvGrpSpPr/>
          <p:nvPr/>
        </p:nvGrpSpPr>
        <p:grpSpPr>
          <a:xfrm>
            <a:off x="10498890" y="1700848"/>
            <a:ext cx="8057507" cy="4992443"/>
            <a:chOff x="0" y="0"/>
            <a:chExt cx="2122142" cy="1314882"/>
          </a:xfrm>
        </p:grpSpPr>
        <p:sp>
          <p:nvSpPr>
            <p:cNvPr id="6" name="Freeform 6"/>
            <p:cNvSpPr/>
            <p:nvPr/>
          </p:nvSpPr>
          <p:spPr>
            <a:xfrm>
              <a:off x="0" y="0"/>
              <a:ext cx="2122142" cy="1314882"/>
            </a:xfrm>
            <a:custGeom>
              <a:avLst/>
              <a:gdLst/>
              <a:ahLst/>
              <a:cxnLst/>
              <a:rect l="l" t="t" r="r" b="b"/>
              <a:pathLst>
                <a:path w="2122142" h="1314882">
                  <a:moveTo>
                    <a:pt x="0" y="0"/>
                  </a:moveTo>
                  <a:lnTo>
                    <a:pt x="2122142" y="0"/>
                  </a:lnTo>
                  <a:lnTo>
                    <a:pt x="2122142" y="1314882"/>
                  </a:lnTo>
                  <a:lnTo>
                    <a:pt x="0" y="1314882"/>
                  </a:lnTo>
                  <a:close/>
                </a:path>
              </a:pathLst>
            </a:custGeom>
            <a:gradFill rotWithShape="1">
              <a:gsLst>
                <a:gs pos="0">
                  <a:srgbClr val="000000">
                    <a:alpha val="0"/>
                  </a:srgbClr>
                </a:gs>
                <a:gs pos="50000">
                  <a:srgbClr val="000000">
                    <a:alpha val="41000"/>
                  </a:srgbClr>
                </a:gs>
                <a:gs pos="100000">
                  <a:srgbClr val="000000">
                    <a:alpha val="41000"/>
                  </a:srgbClr>
                </a:gs>
              </a:gsLst>
              <a:lin ang="0"/>
            </a:gradFill>
          </p:spPr>
        </p:sp>
        <p:sp>
          <p:nvSpPr>
            <p:cNvPr id="7" name="TextBox 7"/>
            <p:cNvSpPr txBox="1"/>
            <p:nvPr/>
          </p:nvSpPr>
          <p:spPr>
            <a:xfrm>
              <a:off x="0" y="-38100"/>
              <a:ext cx="2122142" cy="1352982"/>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6775865" y="901013"/>
            <a:ext cx="572565" cy="327924"/>
          </a:xfrm>
          <a:custGeom>
            <a:avLst/>
            <a:gdLst/>
            <a:ahLst/>
            <a:cxnLst/>
            <a:rect l="l" t="t" r="r" b="b"/>
            <a:pathLst>
              <a:path w="572565" h="327924">
                <a:moveTo>
                  <a:pt x="0" y="0"/>
                </a:moveTo>
                <a:lnTo>
                  <a:pt x="572565" y="0"/>
                </a:lnTo>
                <a:lnTo>
                  <a:pt x="572565" y="327923"/>
                </a:lnTo>
                <a:lnTo>
                  <a:pt x="0" y="327923"/>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grpSp>
        <p:nvGrpSpPr>
          <p:cNvPr id="9" name="Group 9"/>
          <p:cNvGrpSpPr/>
          <p:nvPr/>
        </p:nvGrpSpPr>
        <p:grpSpPr>
          <a:xfrm>
            <a:off x="605460" y="9029768"/>
            <a:ext cx="742179" cy="742179"/>
            <a:chOff x="0" y="0"/>
            <a:chExt cx="195471" cy="195471"/>
          </a:xfrm>
        </p:grpSpPr>
        <p:sp>
          <p:nvSpPr>
            <p:cNvPr id="10" name="Freeform 10"/>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sp>
        <p:sp>
          <p:nvSpPr>
            <p:cNvPr id="11" name="TextBox 11"/>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grpSp>
        <p:nvGrpSpPr>
          <p:cNvPr id="12" name="Group 12"/>
          <p:cNvGrpSpPr/>
          <p:nvPr/>
        </p:nvGrpSpPr>
        <p:grpSpPr>
          <a:xfrm>
            <a:off x="1962150" y="2272479"/>
            <a:ext cx="345440" cy="345440"/>
            <a:chOff x="0" y="0"/>
            <a:chExt cx="90980" cy="90980"/>
          </a:xfrm>
        </p:grpSpPr>
        <p:sp>
          <p:nvSpPr>
            <p:cNvPr id="13" name="Freeform 13"/>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sp>
        <p:sp>
          <p:nvSpPr>
            <p:cNvPr id="14" name="TextBox 14"/>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grpSp>
        <p:nvGrpSpPr>
          <p:cNvPr id="15" name="Group 15"/>
          <p:cNvGrpSpPr/>
          <p:nvPr/>
        </p:nvGrpSpPr>
        <p:grpSpPr>
          <a:xfrm>
            <a:off x="1962150" y="4472436"/>
            <a:ext cx="345440" cy="345440"/>
            <a:chOff x="0" y="0"/>
            <a:chExt cx="90980" cy="90980"/>
          </a:xfrm>
        </p:grpSpPr>
        <p:sp>
          <p:nvSpPr>
            <p:cNvPr id="16" name="Freeform 16"/>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sp>
        <p:sp>
          <p:nvSpPr>
            <p:cNvPr id="17" name="TextBox 17"/>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grpSp>
        <p:nvGrpSpPr>
          <p:cNvPr id="18" name="Group 18"/>
          <p:cNvGrpSpPr/>
          <p:nvPr/>
        </p:nvGrpSpPr>
        <p:grpSpPr>
          <a:xfrm>
            <a:off x="1962150" y="6482471"/>
            <a:ext cx="345440" cy="345440"/>
            <a:chOff x="0" y="0"/>
            <a:chExt cx="90980" cy="90980"/>
          </a:xfrm>
        </p:grpSpPr>
        <p:sp>
          <p:nvSpPr>
            <p:cNvPr id="19" name="Freeform 19"/>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sp>
        <p:sp>
          <p:nvSpPr>
            <p:cNvPr id="20" name="TextBox 20"/>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
        <p:nvSpPr>
          <p:cNvPr id="21" name="Freeform 21"/>
          <p:cNvSpPr/>
          <p:nvPr/>
        </p:nvSpPr>
        <p:spPr>
          <a:xfrm>
            <a:off x="11795216" y="2483299"/>
            <a:ext cx="1040529" cy="1040529"/>
          </a:xfrm>
          <a:custGeom>
            <a:avLst/>
            <a:gdLst/>
            <a:ahLst/>
            <a:cxnLst/>
            <a:rect l="l" t="t" r="r" b="b"/>
            <a:pathLst>
              <a:path w="1040529" h="1040529">
                <a:moveTo>
                  <a:pt x="0" y="0"/>
                </a:moveTo>
                <a:lnTo>
                  <a:pt x="1040529" y="0"/>
                </a:lnTo>
                <a:lnTo>
                  <a:pt x="1040529" y="1040529"/>
                </a:lnTo>
                <a:lnTo>
                  <a:pt x="0" y="1040529"/>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22" name="TextBox 22"/>
          <p:cNvSpPr txBox="1"/>
          <p:nvPr/>
        </p:nvSpPr>
        <p:spPr>
          <a:xfrm>
            <a:off x="941728" y="9182100"/>
            <a:ext cx="724851" cy="45159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04</a:t>
            </a:r>
          </a:p>
        </p:txBody>
      </p:sp>
      <p:sp>
        <p:nvSpPr>
          <p:cNvPr id="23" name="TextBox 23"/>
          <p:cNvSpPr txBox="1"/>
          <p:nvPr/>
        </p:nvSpPr>
        <p:spPr>
          <a:xfrm>
            <a:off x="11795216" y="4014423"/>
            <a:ext cx="4523662" cy="1950770"/>
          </a:xfrm>
          <a:prstGeom prst="rect">
            <a:avLst/>
          </a:prstGeom>
        </p:spPr>
        <p:txBody>
          <a:bodyPr lIns="0" tIns="0" rIns="0" bIns="0" rtlCol="0" anchor="t">
            <a:spAutoFit/>
          </a:bodyPr>
          <a:lstStyle/>
          <a:p>
            <a:pPr algn="l">
              <a:lnSpc>
                <a:spcPts val="7441"/>
              </a:lnSpc>
            </a:pPr>
            <a:r>
              <a:rPr lang="en-US" sz="8001">
                <a:solidFill>
                  <a:srgbClr val="FFFFFF"/>
                </a:solidFill>
                <a:latin typeface="Anton"/>
                <a:ea typeface="Anton"/>
                <a:cs typeface="Anton"/>
                <a:sym typeface="Anton"/>
              </a:rPr>
              <a:t>SECURITY STRATEGIES</a:t>
            </a:r>
          </a:p>
        </p:txBody>
      </p:sp>
      <p:sp>
        <p:nvSpPr>
          <p:cNvPr id="24" name="TextBox 24"/>
          <p:cNvSpPr txBox="1"/>
          <p:nvPr/>
        </p:nvSpPr>
        <p:spPr>
          <a:xfrm>
            <a:off x="2593603" y="2754822"/>
            <a:ext cx="6915150" cy="1273280"/>
          </a:xfrm>
          <a:prstGeom prst="rect">
            <a:avLst/>
          </a:prstGeom>
        </p:spPr>
        <p:txBody>
          <a:bodyPr lIns="0" tIns="0" rIns="0" bIns="0" rtlCol="0" anchor="t">
            <a:spAutoFit/>
          </a:bodyPr>
          <a:lstStyle/>
          <a:p>
            <a:pPr algn="just">
              <a:lnSpc>
                <a:spcPts val="3319"/>
              </a:lnSpc>
              <a:spcBef>
                <a:spcPct val="0"/>
              </a:spcBef>
            </a:pPr>
            <a:r>
              <a:rPr lang="en-US" sz="2370">
                <a:solidFill>
                  <a:srgbClr val="FFFFFF"/>
                </a:solidFill>
                <a:latin typeface="Poppins Medium"/>
                <a:ea typeface="Poppins Medium"/>
                <a:cs typeface="Poppins Medium"/>
                <a:sym typeface="Poppins Medium"/>
              </a:rPr>
              <a:t>Implementing the principle of least privilege ensures that users have the minimum level of access necessary to perform their duties</a:t>
            </a:r>
          </a:p>
        </p:txBody>
      </p:sp>
      <p:sp>
        <p:nvSpPr>
          <p:cNvPr id="25" name="TextBox 25"/>
          <p:cNvSpPr txBox="1"/>
          <p:nvPr/>
        </p:nvSpPr>
        <p:spPr>
          <a:xfrm>
            <a:off x="2593603" y="4954779"/>
            <a:ext cx="6915150" cy="1692380"/>
          </a:xfrm>
          <a:prstGeom prst="rect">
            <a:avLst/>
          </a:prstGeom>
        </p:spPr>
        <p:txBody>
          <a:bodyPr lIns="0" tIns="0" rIns="0" bIns="0" rtlCol="0" anchor="t">
            <a:spAutoFit/>
          </a:bodyPr>
          <a:lstStyle/>
          <a:p>
            <a:pPr algn="just">
              <a:lnSpc>
                <a:spcPts val="3319"/>
              </a:lnSpc>
              <a:spcBef>
                <a:spcPct val="0"/>
              </a:spcBef>
            </a:pPr>
            <a:r>
              <a:rPr lang="en-US" sz="2370">
                <a:solidFill>
                  <a:srgbClr val="FFFFFF"/>
                </a:solidFill>
                <a:latin typeface="Poppins Medium"/>
                <a:ea typeface="Poppins Medium"/>
                <a:cs typeface="Poppins Medium"/>
                <a:sym typeface="Poppins Medium"/>
              </a:rPr>
              <a:t>Directory services like Active Directory manage user identities and access permissions, enhancing security in multi-user environments </a:t>
            </a:r>
          </a:p>
        </p:txBody>
      </p:sp>
      <p:sp>
        <p:nvSpPr>
          <p:cNvPr id="26" name="TextBox 26"/>
          <p:cNvSpPr txBox="1"/>
          <p:nvPr/>
        </p:nvSpPr>
        <p:spPr>
          <a:xfrm>
            <a:off x="2593603" y="6973483"/>
            <a:ext cx="6915150" cy="1327890"/>
          </a:xfrm>
          <a:prstGeom prst="rect">
            <a:avLst/>
          </a:prstGeom>
        </p:spPr>
        <p:txBody>
          <a:bodyPr lIns="0" tIns="0" rIns="0" bIns="0" rtlCol="0" anchor="t">
            <a:spAutoFit/>
          </a:bodyPr>
          <a:lstStyle/>
          <a:p>
            <a:pPr algn="just">
              <a:lnSpc>
                <a:spcPts val="3459"/>
              </a:lnSpc>
              <a:spcBef>
                <a:spcPct val="0"/>
              </a:spcBef>
            </a:pPr>
            <a:r>
              <a:rPr lang="en-US" sz="2470">
                <a:solidFill>
                  <a:srgbClr val="FFFFFF"/>
                </a:solidFill>
                <a:latin typeface="Poppins Medium"/>
                <a:ea typeface="Poppins Medium"/>
                <a:cs typeface="Poppins Medium"/>
                <a:sym typeface="Poppins Medium"/>
              </a:rPr>
              <a:t>Securing network communications is vital in protecting data transmitted between systems</a:t>
            </a:r>
          </a:p>
        </p:txBody>
      </p:sp>
      <p:sp>
        <p:nvSpPr>
          <p:cNvPr id="27" name="Freeform 27"/>
          <p:cNvSpPr/>
          <p:nvPr/>
        </p:nvSpPr>
        <p:spPr>
          <a:xfrm flipH="1" flipV="1">
            <a:off x="14057047" y="4061712"/>
            <a:ext cx="5802923" cy="4114800"/>
          </a:xfrm>
          <a:custGeom>
            <a:avLst/>
            <a:gdLst/>
            <a:ahLst/>
            <a:cxnLst/>
            <a:rect l="l" t="t" r="r" b="b"/>
            <a:pathLst>
              <a:path w="5802923" h="4114800">
                <a:moveTo>
                  <a:pt x="5802923" y="4114800"/>
                </a:moveTo>
                <a:lnTo>
                  <a:pt x="0" y="4114800"/>
                </a:lnTo>
                <a:lnTo>
                  <a:pt x="0" y="0"/>
                </a:lnTo>
                <a:lnTo>
                  <a:pt x="5802923" y="0"/>
                </a:lnTo>
                <a:lnTo>
                  <a:pt x="5802923" y="4114800"/>
                </a:lnTo>
                <a:close/>
              </a:path>
            </a:pathLst>
          </a:custGeom>
          <a:blipFill>
            <a:blip r:embed="rId11">
              <a:extLst>
                <a:ext uri="{96DAC541-7B7A-43D3-8B79-37D633B846F1}">
                  <asvg:svgBlip xmlns:asvg="http://schemas.microsoft.com/office/drawing/2016/SVG/main" xmlns="" r:embed="rId12"/>
                </a:ext>
              </a:extLst>
            </a:blip>
            <a:stretch>
              <a:fillRect/>
            </a:stretch>
          </a:blipFill>
        </p:spPr>
      </p:sp>
      <p:sp>
        <p:nvSpPr>
          <p:cNvPr id="28" name="Freeform 28"/>
          <p:cNvSpPr/>
          <p:nvPr/>
        </p:nvSpPr>
        <p:spPr>
          <a:xfrm>
            <a:off x="12563130" y="7367553"/>
            <a:ext cx="1273375" cy="1304201"/>
          </a:xfrm>
          <a:custGeom>
            <a:avLst/>
            <a:gdLst/>
            <a:ahLst/>
            <a:cxnLst/>
            <a:rect l="l" t="t" r="r" b="b"/>
            <a:pathLst>
              <a:path w="1273375" h="1304201">
                <a:moveTo>
                  <a:pt x="0" y="0"/>
                </a:moveTo>
                <a:lnTo>
                  <a:pt x="1273375" y="0"/>
                </a:lnTo>
                <a:lnTo>
                  <a:pt x="1273375" y="1304201"/>
                </a:lnTo>
                <a:lnTo>
                  <a:pt x="0" y="1304201"/>
                </a:lnTo>
                <a:lnTo>
                  <a:pt x="0" y="0"/>
                </a:lnTo>
                <a:close/>
              </a:path>
            </a:pathLst>
          </a:custGeom>
          <a:blipFill>
            <a:blip r:embed="rId13">
              <a:alphaModFix amt="31000"/>
              <a:extLst>
                <a:ext uri="{96DAC541-7B7A-43D3-8B79-37D633B846F1}">
                  <asvg:svgBlip xmlns:asvg="http://schemas.microsoft.com/office/drawing/2016/SVG/main" xmlns="" r:embed="rId14"/>
                </a:ext>
              </a:extLst>
            </a:blip>
            <a:stretch>
              <a:fillRect/>
            </a:stretch>
          </a:blipFill>
        </p:spPr>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sp>
      <p:sp>
        <p:nvSpPr>
          <p:cNvPr id="3" name="Freeform 3"/>
          <p:cNvSpPr/>
          <p:nvPr/>
        </p:nvSpPr>
        <p:spPr>
          <a:xfrm>
            <a:off x="7946390" y="847961"/>
            <a:ext cx="361478" cy="361478"/>
          </a:xfrm>
          <a:custGeom>
            <a:avLst/>
            <a:gdLst/>
            <a:ahLst/>
            <a:cxnLst/>
            <a:rect l="l" t="t" r="r" b="b"/>
            <a:pathLst>
              <a:path w="361478" h="361478">
                <a:moveTo>
                  <a:pt x="0" y="0"/>
                </a:moveTo>
                <a:lnTo>
                  <a:pt x="361478" y="0"/>
                </a:lnTo>
                <a:lnTo>
                  <a:pt x="361478" y="361478"/>
                </a:lnTo>
                <a:lnTo>
                  <a:pt x="0" y="36147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028700" y="825047"/>
            <a:ext cx="637879" cy="151931"/>
          </a:xfrm>
          <a:custGeom>
            <a:avLst/>
            <a:gdLst/>
            <a:ahLst/>
            <a:cxnLst/>
            <a:rect l="l" t="t" r="r" b="b"/>
            <a:pathLst>
              <a:path w="637879" h="151931">
                <a:moveTo>
                  <a:pt x="0" y="0"/>
                </a:moveTo>
                <a:lnTo>
                  <a:pt x="637879" y="0"/>
                </a:lnTo>
                <a:lnTo>
                  <a:pt x="637879" y="151931"/>
                </a:lnTo>
                <a:lnTo>
                  <a:pt x="0" y="151931"/>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16775865" y="901013"/>
            <a:ext cx="572565" cy="327924"/>
          </a:xfrm>
          <a:custGeom>
            <a:avLst/>
            <a:gdLst/>
            <a:ahLst/>
            <a:cxnLst/>
            <a:rect l="l" t="t" r="r" b="b"/>
            <a:pathLst>
              <a:path w="572565" h="327924">
                <a:moveTo>
                  <a:pt x="0" y="0"/>
                </a:moveTo>
                <a:lnTo>
                  <a:pt x="572565" y="0"/>
                </a:lnTo>
                <a:lnTo>
                  <a:pt x="572565" y="327923"/>
                </a:lnTo>
                <a:lnTo>
                  <a:pt x="0" y="327923"/>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grpSp>
        <p:nvGrpSpPr>
          <p:cNvPr id="6" name="Group 6"/>
          <p:cNvGrpSpPr/>
          <p:nvPr/>
        </p:nvGrpSpPr>
        <p:grpSpPr>
          <a:xfrm>
            <a:off x="605460" y="9029768"/>
            <a:ext cx="742179" cy="742179"/>
            <a:chOff x="0" y="0"/>
            <a:chExt cx="195471" cy="195471"/>
          </a:xfrm>
        </p:grpSpPr>
        <p:sp>
          <p:nvSpPr>
            <p:cNvPr id="7" name="Freeform 7"/>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sp>
        <p:sp>
          <p:nvSpPr>
            <p:cNvPr id="8" name="TextBox 8"/>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9" name="TextBox 9"/>
          <p:cNvSpPr txBox="1"/>
          <p:nvPr/>
        </p:nvSpPr>
        <p:spPr>
          <a:xfrm>
            <a:off x="941728" y="9182100"/>
            <a:ext cx="724851" cy="45159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05</a:t>
            </a:r>
          </a:p>
        </p:txBody>
      </p:sp>
      <p:grpSp>
        <p:nvGrpSpPr>
          <p:cNvPr id="10" name="Group 10"/>
          <p:cNvGrpSpPr/>
          <p:nvPr/>
        </p:nvGrpSpPr>
        <p:grpSpPr>
          <a:xfrm>
            <a:off x="0" y="2777705"/>
            <a:ext cx="18502431" cy="4350589"/>
            <a:chOff x="0" y="0"/>
            <a:chExt cx="4873068" cy="1145834"/>
          </a:xfrm>
        </p:grpSpPr>
        <p:sp>
          <p:nvSpPr>
            <p:cNvPr id="11" name="Freeform 11"/>
            <p:cNvSpPr/>
            <p:nvPr/>
          </p:nvSpPr>
          <p:spPr>
            <a:xfrm>
              <a:off x="0" y="0"/>
              <a:ext cx="4873068" cy="1145834"/>
            </a:xfrm>
            <a:custGeom>
              <a:avLst/>
              <a:gdLst/>
              <a:ahLst/>
              <a:cxnLst/>
              <a:rect l="l" t="t" r="r" b="b"/>
              <a:pathLst>
                <a:path w="4873068" h="1145834">
                  <a:moveTo>
                    <a:pt x="0" y="0"/>
                  </a:moveTo>
                  <a:lnTo>
                    <a:pt x="4873068" y="0"/>
                  </a:lnTo>
                  <a:lnTo>
                    <a:pt x="4873068" y="1145834"/>
                  </a:lnTo>
                  <a:lnTo>
                    <a:pt x="0" y="1145834"/>
                  </a:lnTo>
                  <a:close/>
                </a:path>
              </a:pathLst>
            </a:custGeom>
            <a:gradFill rotWithShape="1">
              <a:gsLst>
                <a:gs pos="0">
                  <a:srgbClr val="000000">
                    <a:alpha val="41000"/>
                  </a:srgbClr>
                </a:gs>
                <a:gs pos="50000">
                  <a:srgbClr val="0F2949">
                    <a:alpha val="0"/>
                  </a:srgbClr>
                </a:gs>
                <a:gs pos="100000">
                  <a:srgbClr val="328DFF">
                    <a:alpha val="0"/>
                  </a:srgbClr>
                </a:gs>
              </a:gsLst>
              <a:lin ang="0"/>
            </a:gradFill>
          </p:spPr>
        </p:sp>
        <p:sp>
          <p:nvSpPr>
            <p:cNvPr id="12" name="TextBox 12"/>
            <p:cNvSpPr txBox="1"/>
            <p:nvPr/>
          </p:nvSpPr>
          <p:spPr>
            <a:xfrm>
              <a:off x="0" y="-38100"/>
              <a:ext cx="4873068" cy="1183934"/>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281525" y="3310412"/>
            <a:ext cx="7201859" cy="2998625"/>
          </a:xfrm>
          <a:prstGeom prst="rect">
            <a:avLst/>
          </a:prstGeom>
        </p:spPr>
        <p:txBody>
          <a:bodyPr lIns="0" tIns="0" rIns="0" bIns="0" rtlCol="0" anchor="t">
            <a:spAutoFit/>
          </a:bodyPr>
          <a:lstStyle/>
          <a:p>
            <a:pPr algn="l">
              <a:lnSpc>
                <a:spcPts val="7845"/>
              </a:lnSpc>
            </a:pPr>
            <a:r>
              <a:rPr lang="en-US" sz="7401">
                <a:solidFill>
                  <a:srgbClr val="FFFFFF"/>
                </a:solidFill>
                <a:latin typeface="Anton"/>
                <a:ea typeface="Anton"/>
                <a:cs typeface="Anton"/>
                <a:sym typeface="Anton"/>
              </a:rPr>
              <a:t>CHALLENGES IN IMPLEMENTING SECURITY MEASURES</a:t>
            </a:r>
          </a:p>
        </p:txBody>
      </p:sp>
      <p:sp>
        <p:nvSpPr>
          <p:cNvPr id="14" name="Freeform 14"/>
          <p:cNvSpPr/>
          <p:nvPr/>
        </p:nvSpPr>
        <p:spPr>
          <a:xfrm flipH="1">
            <a:off x="13217893" y="2068982"/>
            <a:ext cx="5802923" cy="4114800"/>
          </a:xfrm>
          <a:custGeom>
            <a:avLst/>
            <a:gdLst/>
            <a:ahLst/>
            <a:cxnLst/>
            <a:rect l="l" t="t" r="r" b="b"/>
            <a:pathLst>
              <a:path w="5802923" h="4114800">
                <a:moveTo>
                  <a:pt x="5802923" y="0"/>
                </a:moveTo>
                <a:lnTo>
                  <a:pt x="0" y="0"/>
                </a:lnTo>
                <a:lnTo>
                  <a:pt x="0" y="4114800"/>
                </a:lnTo>
                <a:lnTo>
                  <a:pt x="5802923" y="4114800"/>
                </a:lnTo>
                <a:lnTo>
                  <a:pt x="5802923" y="0"/>
                </a:lnTo>
                <a:close/>
              </a:path>
            </a:pathLst>
          </a:custGeom>
          <a:blipFill>
            <a:blip r:embed="rId9">
              <a:extLst>
                <a:ext uri="{96DAC541-7B7A-43D3-8B79-37D633B846F1}">
                  <asvg:svgBlip xmlns:asvg="http://schemas.microsoft.com/office/drawing/2016/SVG/main" xmlns="" r:embed="rId10"/>
                </a:ext>
              </a:extLst>
            </a:blip>
            <a:stretch>
              <a:fillRect/>
            </a:stretch>
          </a:blipFill>
        </p:spPr>
      </p:sp>
      <p:grpSp>
        <p:nvGrpSpPr>
          <p:cNvPr id="15" name="Group 15"/>
          <p:cNvGrpSpPr>
            <a:grpSpLocks noChangeAspect="1"/>
          </p:cNvGrpSpPr>
          <p:nvPr/>
        </p:nvGrpSpPr>
        <p:grpSpPr>
          <a:xfrm>
            <a:off x="13282473" y="2964586"/>
            <a:ext cx="4557852" cy="4557852"/>
            <a:chOff x="0" y="0"/>
            <a:chExt cx="14840029" cy="14840029"/>
          </a:xfrm>
        </p:grpSpPr>
        <p:sp>
          <p:nvSpPr>
            <p:cNvPr id="16" name="Freeform 16"/>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1">
              <a:gsLst>
                <a:gs pos="0">
                  <a:srgbClr val="68F8FF">
                    <a:alpha val="100000"/>
                  </a:srgbClr>
                </a:gs>
                <a:gs pos="100000">
                  <a:srgbClr val="4612B6">
                    <a:alpha val="100000"/>
                  </a:srgbClr>
                </a:gs>
              </a:gsLst>
              <a:lin ang="2700000"/>
            </a:gradFill>
          </p:spPr>
        </p:sp>
        <p:sp>
          <p:nvSpPr>
            <p:cNvPr id="17" name="Freeform 17"/>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id="18" name="Freeform 18"/>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11"/>
              <a:stretch>
                <a:fillRect l="-24712" r="-24712"/>
              </a:stretch>
            </a:blipFill>
          </p:spPr>
        </p:sp>
      </p:grpSp>
      <p:grpSp>
        <p:nvGrpSpPr>
          <p:cNvPr id="19" name="Group 19"/>
          <p:cNvGrpSpPr/>
          <p:nvPr/>
        </p:nvGrpSpPr>
        <p:grpSpPr>
          <a:xfrm>
            <a:off x="7600950" y="2604985"/>
            <a:ext cx="345440" cy="345440"/>
            <a:chOff x="0" y="0"/>
            <a:chExt cx="90980" cy="90980"/>
          </a:xfrm>
        </p:grpSpPr>
        <p:sp>
          <p:nvSpPr>
            <p:cNvPr id="20" name="Freeform 20"/>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sp>
        <p:sp>
          <p:nvSpPr>
            <p:cNvPr id="21" name="TextBox 21"/>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
        <p:nvSpPr>
          <p:cNvPr id="22" name="TextBox 22"/>
          <p:cNvSpPr txBox="1"/>
          <p:nvPr/>
        </p:nvSpPr>
        <p:spPr>
          <a:xfrm>
            <a:off x="7946390" y="2907436"/>
            <a:ext cx="5148169" cy="2754693"/>
          </a:xfrm>
          <a:prstGeom prst="rect">
            <a:avLst/>
          </a:prstGeom>
        </p:spPr>
        <p:txBody>
          <a:bodyPr lIns="0" tIns="0" rIns="0" bIns="0" rtlCol="0" anchor="t">
            <a:spAutoFit/>
          </a:bodyPr>
          <a:lstStyle/>
          <a:p>
            <a:pPr algn="just">
              <a:lnSpc>
                <a:spcPts val="3129"/>
              </a:lnSpc>
            </a:pPr>
            <a:r>
              <a:rPr lang="en-US" sz="2370">
                <a:solidFill>
                  <a:srgbClr val="FFFFFF"/>
                </a:solidFill>
                <a:latin typeface="Poppins"/>
                <a:ea typeface="Poppins"/>
                <a:cs typeface="Poppins"/>
                <a:sym typeface="Poppins"/>
              </a:rPr>
              <a:t>Budget and personnel limitations can hinder the implementation of comprehensive security measures. Organizations must prioritize their security investments and optimize the use of available resources. </a:t>
            </a:r>
          </a:p>
        </p:txBody>
      </p:sp>
      <p:grpSp>
        <p:nvGrpSpPr>
          <p:cNvPr id="23" name="Group 23"/>
          <p:cNvGrpSpPr/>
          <p:nvPr/>
        </p:nvGrpSpPr>
        <p:grpSpPr>
          <a:xfrm>
            <a:off x="7773670" y="5963596"/>
            <a:ext cx="345440" cy="345440"/>
            <a:chOff x="0" y="0"/>
            <a:chExt cx="90980" cy="90980"/>
          </a:xfrm>
        </p:grpSpPr>
        <p:sp>
          <p:nvSpPr>
            <p:cNvPr id="24" name="Freeform 24"/>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sp>
        <p:sp>
          <p:nvSpPr>
            <p:cNvPr id="25" name="TextBox 25"/>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
        <p:nvSpPr>
          <p:cNvPr id="26" name="TextBox 26"/>
          <p:cNvSpPr txBox="1"/>
          <p:nvPr/>
        </p:nvSpPr>
        <p:spPr>
          <a:xfrm>
            <a:off x="8127129" y="6232837"/>
            <a:ext cx="5405753" cy="351864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User behavior plays a critical role in maintaining security. Despite technical safeguards, human error remains a significant vulnerability. Educating users about security best practices and fostering a culture of compliance is essential</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sp>
      <p:sp>
        <p:nvSpPr>
          <p:cNvPr id="3" name="Freeform 3"/>
          <p:cNvSpPr/>
          <p:nvPr/>
        </p:nvSpPr>
        <p:spPr>
          <a:xfrm>
            <a:off x="7946390" y="847961"/>
            <a:ext cx="361478" cy="361478"/>
          </a:xfrm>
          <a:custGeom>
            <a:avLst/>
            <a:gdLst/>
            <a:ahLst/>
            <a:cxnLst/>
            <a:rect l="l" t="t" r="r" b="b"/>
            <a:pathLst>
              <a:path w="361478" h="361478">
                <a:moveTo>
                  <a:pt x="0" y="0"/>
                </a:moveTo>
                <a:lnTo>
                  <a:pt x="361478" y="0"/>
                </a:lnTo>
                <a:lnTo>
                  <a:pt x="361478" y="361478"/>
                </a:lnTo>
                <a:lnTo>
                  <a:pt x="0" y="36147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028700" y="825047"/>
            <a:ext cx="637879" cy="151931"/>
          </a:xfrm>
          <a:custGeom>
            <a:avLst/>
            <a:gdLst/>
            <a:ahLst/>
            <a:cxnLst/>
            <a:rect l="l" t="t" r="r" b="b"/>
            <a:pathLst>
              <a:path w="637879" h="151931">
                <a:moveTo>
                  <a:pt x="0" y="0"/>
                </a:moveTo>
                <a:lnTo>
                  <a:pt x="637879" y="0"/>
                </a:lnTo>
                <a:lnTo>
                  <a:pt x="637879" y="151931"/>
                </a:lnTo>
                <a:lnTo>
                  <a:pt x="0" y="151931"/>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16775865" y="901013"/>
            <a:ext cx="572565" cy="327924"/>
          </a:xfrm>
          <a:custGeom>
            <a:avLst/>
            <a:gdLst/>
            <a:ahLst/>
            <a:cxnLst/>
            <a:rect l="l" t="t" r="r" b="b"/>
            <a:pathLst>
              <a:path w="572565" h="327924">
                <a:moveTo>
                  <a:pt x="0" y="0"/>
                </a:moveTo>
                <a:lnTo>
                  <a:pt x="572565" y="0"/>
                </a:lnTo>
                <a:lnTo>
                  <a:pt x="572565" y="327923"/>
                </a:lnTo>
                <a:lnTo>
                  <a:pt x="0" y="327923"/>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grpSp>
        <p:nvGrpSpPr>
          <p:cNvPr id="6" name="Group 6"/>
          <p:cNvGrpSpPr/>
          <p:nvPr/>
        </p:nvGrpSpPr>
        <p:grpSpPr>
          <a:xfrm>
            <a:off x="605460" y="9029768"/>
            <a:ext cx="742179" cy="742179"/>
            <a:chOff x="0" y="0"/>
            <a:chExt cx="195471" cy="195471"/>
          </a:xfrm>
        </p:grpSpPr>
        <p:sp>
          <p:nvSpPr>
            <p:cNvPr id="7" name="Freeform 7"/>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sp>
        <p:sp>
          <p:nvSpPr>
            <p:cNvPr id="8" name="TextBox 8"/>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grpSp>
        <p:nvGrpSpPr>
          <p:cNvPr id="9" name="Group 9"/>
          <p:cNvGrpSpPr/>
          <p:nvPr/>
        </p:nvGrpSpPr>
        <p:grpSpPr>
          <a:xfrm>
            <a:off x="-552450" y="1995627"/>
            <a:ext cx="21069300" cy="3026326"/>
            <a:chOff x="0" y="0"/>
            <a:chExt cx="5549116" cy="797057"/>
          </a:xfrm>
        </p:grpSpPr>
        <p:sp>
          <p:nvSpPr>
            <p:cNvPr id="10" name="Freeform 10"/>
            <p:cNvSpPr/>
            <p:nvPr/>
          </p:nvSpPr>
          <p:spPr>
            <a:xfrm>
              <a:off x="0" y="0"/>
              <a:ext cx="5549116" cy="797057"/>
            </a:xfrm>
            <a:custGeom>
              <a:avLst/>
              <a:gdLst/>
              <a:ahLst/>
              <a:cxnLst/>
              <a:rect l="l" t="t" r="r" b="b"/>
              <a:pathLst>
                <a:path w="5549116" h="797057">
                  <a:moveTo>
                    <a:pt x="0" y="0"/>
                  </a:moveTo>
                  <a:lnTo>
                    <a:pt x="5549116" y="0"/>
                  </a:lnTo>
                  <a:lnTo>
                    <a:pt x="5549116" y="797057"/>
                  </a:lnTo>
                  <a:lnTo>
                    <a:pt x="0" y="797057"/>
                  </a:lnTo>
                  <a:close/>
                </a:path>
              </a:pathLst>
            </a:custGeom>
            <a:gradFill rotWithShape="1">
              <a:gsLst>
                <a:gs pos="0">
                  <a:srgbClr val="006CCD">
                    <a:alpha val="0"/>
                  </a:srgbClr>
                </a:gs>
                <a:gs pos="100000">
                  <a:srgbClr val="2376D4">
                    <a:alpha val="100000"/>
                  </a:srgbClr>
                </a:gs>
              </a:gsLst>
              <a:lin ang="0"/>
            </a:gradFill>
          </p:spPr>
        </p:sp>
        <p:sp>
          <p:nvSpPr>
            <p:cNvPr id="11" name="TextBox 11"/>
            <p:cNvSpPr txBox="1"/>
            <p:nvPr/>
          </p:nvSpPr>
          <p:spPr>
            <a:xfrm>
              <a:off x="0" y="-38100"/>
              <a:ext cx="5549116" cy="835157"/>
            </a:xfrm>
            <a:prstGeom prst="rect">
              <a:avLst/>
            </a:prstGeom>
          </p:spPr>
          <p:txBody>
            <a:bodyPr lIns="50800" tIns="50800" rIns="50800" bIns="50800" rtlCol="0" anchor="ctr"/>
            <a:lstStyle/>
            <a:p>
              <a:pPr algn="ctr">
                <a:lnSpc>
                  <a:spcPts val="2199"/>
                </a:lnSpc>
              </a:pPr>
              <a:endParaRPr/>
            </a:p>
          </p:txBody>
        </p:sp>
      </p:grpSp>
      <p:sp>
        <p:nvSpPr>
          <p:cNvPr id="12" name="TextBox 12"/>
          <p:cNvSpPr txBox="1"/>
          <p:nvPr/>
        </p:nvSpPr>
        <p:spPr>
          <a:xfrm>
            <a:off x="5686425" y="2601846"/>
            <a:ext cx="7139009" cy="1007795"/>
          </a:xfrm>
          <a:prstGeom prst="rect">
            <a:avLst/>
          </a:prstGeom>
        </p:spPr>
        <p:txBody>
          <a:bodyPr lIns="0" tIns="0" rIns="0" bIns="0" rtlCol="0" anchor="t">
            <a:spAutoFit/>
          </a:bodyPr>
          <a:lstStyle/>
          <a:p>
            <a:pPr algn="ctr">
              <a:lnSpc>
                <a:spcPts val="7441"/>
              </a:lnSpc>
            </a:pPr>
            <a:r>
              <a:rPr lang="en-US" sz="8001">
                <a:solidFill>
                  <a:srgbClr val="FFFFFF"/>
                </a:solidFill>
                <a:latin typeface="Anton"/>
                <a:ea typeface="Anton"/>
                <a:cs typeface="Anton"/>
                <a:sym typeface="Anton"/>
              </a:rPr>
              <a:t>BEST PRACTICES</a:t>
            </a:r>
          </a:p>
        </p:txBody>
      </p:sp>
      <p:sp>
        <p:nvSpPr>
          <p:cNvPr id="13" name="Freeform 13"/>
          <p:cNvSpPr/>
          <p:nvPr/>
        </p:nvSpPr>
        <p:spPr>
          <a:xfrm>
            <a:off x="672099" y="3508790"/>
            <a:ext cx="3491551" cy="2475827"/>
          </a:xfrm>
          <a:custGeom>
            <a:avLst/>
            <a:gdLst/>
            <a:ahLst/>
            <a:cxnLst/>
            <a:rect l="l" t="t" r="r" b="b"/>
            <a:pathLst>
              <a:path w="3491551" h="2475827">
                <a:moveTo>
                  <a:pt x="0" y="0"/>
                </a:moveTo>
                <a:lnTo>
                  <a:pt x="3491551" y="0"/>
                </a:lnTo>
                <a:lnTo>
                  <a:pt x="3491551" y="2475827"/>
                </a:lnTo>
                <a:lnTo>
                  <a:pt x="0" y="2475827"/>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14" name="Freeform 14"/>
          <p:cNvSpPr/>
          <p:nvPr/>
        </p:nvSpPr>
        <p:spPr>
          <a:xfrm flipH="1">
            <a:off x="14532931" y="3472456"/>
            <a:ext cx="3491551" cy="2475827"/>
          </a:xfrm>
          <a:custGeom>
            <a:avLst/>
            <a:gdLst/>
            <a:ahLst/>
            <a:cxnLst/>
            <a:rect l="l" t="t" r="r" b="b"/>
            <a:pathLst>
              <a:path w="3491551" h="2475827">
                <a:moveTo>
                  <a:pt x="3491550" y="0"/>
                </a:moveTo>
                <a:lnTo>
                  <a:pt x="0" y="0"/>
                </a:lnTo>
                <a:lnTo>
                  <a:pt x="0" y="2475827"/>
                </a:lnTo>
                <a:lnTo>
                  <a:pt x="3491550" y="2475827"/>
                </a:lnTo>
                <a:lnTo>
                  <a:pt x="349155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15" name="TextBox 15"/>
          <p:cNvSpPr txBox="1"/>
          <p:nvPr/>
        </p:nvSpPr>
        <p:spPr>
          <a:xfrm>
            <a:off x="941728" y="9182100"/>
            <a:ext cx="724851" cy="45159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06</a:t>
            </a:r>
          </a:p>
        </p:txBody>
      </p:sp>
      <p:grpSp>
        <p:nvGrpSpPr>
          <p:cNvPr id="16" name="Group 16"/>
          <p:cNvGrpSpPr/>
          <p:nvPr/>
        </p:nvGrpSpPr>
        <p:grpSpPr>
          <a:xfrm>
            <a:off x="2775026" y="5932997"/>
            <a:ext cx="4994141" cy="2530110"/>
            <a:chOff x="0" y="0"/>
            <a:chExt cx="1315329" cy="666366"/>
          </a:xfrm>
        </p:grpSpPr>
        <p:sp>
          <p:nvSpPr>
            <p:cNvPr id="17" name="Freeform 17"/>
            <p:cNvSpPr/>
            <p:nvPr/>
          </p:nvSpPr>
          <p:spPr>
            <a:xfrm>
              <a:off x="0" y="0"/>
              <a:ext cx="1315329" cy="666366"/>
            </a:xfrm>
            <a:custGeom>
              <a:avLst/>
              <a:gdLst/>
              <a:ahLst/>
              <a:cxnLst/>
              <a:rect l="l" t="t" r="r" b="b"/>
              <a:pathLst>
                <a:path w="1315329" h="666366">
                  <a:moveTo>
                    <a:pt x="0" y="0"/>
                  </a:moveTo>
                  <a:lnTo>
                    <a:pt x="1315329" y="0"/>
                  </a:lnTo>
                  <a:lnTo>
                    <a:pt x="1315329" y="666366"/>
                  </a:lnTo>
                  <a:lnTo>
                    <a:pt x="0" y="666366"/>
                  </a:lnTo>
                  <a:close/>
                </a:path>
              </a:pathLst>
            </a:custGeom>
            <a:gradFill rotWithShape="1">
              <a:gsLst>
                <a:gs pos="0">
                  <a:srgbClr val="000000">
                    <a:alpha val="41000"/>
                  </a:srgbClr>
                </a:gs>
                <a:gs pos="50000">
                  <a:srgbClr val="0F2949">
                    <a:alpha val="0"/>
                  </a:srgbClr>
                </a:gs>
                <a:gs pos="100000">
                  <a:srgbClr val="328DFF">
                    <a:alpha val="0"/>
                  </a:srgbClr>
                </a:gs>
              </a:gsLst>
              <a:lin ang="0"/>
            </a:gradFill>
          </p:spPr>
        </p:sp>
        <p:sp>
          <p:nvSpPr>
            <p:cNvPr id="18" name="TextBox 18"/>
            <p:cNvSpPr txBox="1"/>
            <p:nvPr/>
          </p:nvSpPr>
          <p:spPr>
            <a:xfrm>
              <a:off x="0" y="-38100"/>
              <a:ext cx="1315329" cy="704466"/>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p:cNvGrpSpPr/>
          <p:nvPr/>
        </p:nvGrpSpPr>
        <p:grpSpPr>
          <a:xfrm>
            <a:off x="2775026" y="5238706"/>
            <a:ext cx="345440" cy="345440"/>
            <a:chOff x="0" y="0"/>
            <a:chExt cx="90980" cy="90980"/>
          </a:xfrm>
        </p:grpSpPr>
        <p:sp>
          <p:nvSpPr>
            <p:cNvPr id="20" name="Freeform 20"/>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sp>
        <p:sp>
          <p:nvSpPr>
            <p:cNvPr id="21" name="TextBox 21"/>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
        <p:nvSpPr>
          <p:cNvPr id="22" name="TextBox 22"/>
          <p:cNvSpPr txBox="1"/>
          <p:nvPr/>
        </p:nvSpPr>
        <p:spPr>
          <a:xfrm>
            <a:off x="2976072" y="5927467"/>
            <a:ext cx="4592047" cy="2538200"/>
          </a:xfrm>
          <a:prstGeom prst="rect">
            <a:avLst/>
          </a:prstGeom>
        </p:spPr>
        <p:txBody>
          <a:bodyPr lIns="0" tIns="0" rIns="0" bIns="0" rtlCol="0" anchor="t">
            <a:spAutoFit/>
          </a:bodyPr>
          <a:lstStyle/>
          <a:p>
            <a:pPr algn="l">
              <a:lnSpc>
                <a:spcPts val="2899"/>
              </a:lnSpc>
              <a:spcBef>
                <a:spcPct val="0"/>
              </a:spcBef>
            </a:pPr>
            <a:r>
              <a:rPr lang="en-US" sz="2070">
                <a:solidFill>
                  <a:srgbClr val="FFFFFF"/>
                </a:solidFill>
                <a:latin typeface="Poppins Medium"/>
                <a:ea typeface="Poppins Medium"/>
                <a:cs typeface="Poppins Medium"/>
                <a:sym typeface="Poppins Medium"/>
              </a:rPr>
              <a:t>Regular training and awareness programs help users recognize and respond to security threats. Effective training should cover topics such as phishing attacks, safe browsing practices, and password management </a:t>
            </a:r>
          </a:p>
        </p:txBody>
      </p:sp>
      <p:sp>
        <p:nvSpPr>
          <p:cNvPr id="23" name="TextBox 23"/>
          <p:cNvSpPr txBox="1"/>
          <p:nvPr/>
        </p:nvSpPr>
        <p:spPr>
          <a:xfrm>
            <a:off x="3932849" y="5119274"/>
            <a:ext cx="2678493" cy="508105"/>
          </a:xfrm>
          <a:prstGeom prst="rect">
            <a:avLst/>
          </a:prstGeom>
        </p:spPr>
        <p:txBody>
          <a:bodyPr lIns="0" tIns="0" rIns="0" bIns="0" rtlCol="0" anchor="t">
            <a:spAutoFit/>
          </a:bodyPr>
          <a:lstStyle/>
          <a:p>
            <a:pPr algn="l">
              <a:lnSpc>
                <a:spcPts val="4019"/>
              </a:lnSpc>
              <a:spcBef>
                <a:spcPct val="0"/>
              </a:spcBef>
            </a:pPr>
            <a:r>
              <a:rPr lang="en-US" sz="2870">
                <a:solidFill>
                  <a:srgbClr val="FFFFFF"/>
                </a:solidFill>
                <a:latin typeface="Poppins Medium"/>
                <a:ea typeface="Poppins Medium"/>
                <a:cs typeface="Poppins Medium"/>
                <a:sym typeface="Poppins Medium"/>
              </a:rPr>
              <a:t>Training</a:t>
            </a:r>
          </a:p>
        </p:txBody>
      </p:sp>
      <p:grpSp>
        <p:nvGrpSpPr>
          <p:cNvPr id="24" name="Group 24"/>
          <p:cNvGrpSpPr/>
          <p:nvPr/>
        </p:nvGrpSpPr>
        <p:grpSpPr>
          <a:xfrm>
            <a:off x="11181652" y="5756867"/>
            <a:ext cx="4994141" cy="2530110"/>
            <a:chOff x="0" y="0"/>
            <a:chExt cx="1315329" cy="666366"/>
          </a:xfrm>
        </p:grpSpPr>
        <p:sp>
          <p:nvSpPr>
            <p:cNvPr id="25" name="Freeform 25"/>
            <p:cNvSpPr/>
            <p:nvPr/>
          </p:nvSpPr>
          <p:spPr>
            <a:xfrm>
              <a:off x="0" y="0"/>
              <a:ext cx="1315329" cy="666366"/>
            </a:xfrm>
            <a:custGeom>
              <a:avLst/>
              <a:gdLst/>
              <a:ahLst/>
              <a:cxnLst/>
              <a:rect l="l" t="t" r="r" b="b"/>
              <a:pathLst>
                <a:path w="1315329" h="666366">
                  <a:moveTo>
                    <a:pt x="0" y="0"/>
                  </a:moveTo>
                  <a:lnTo>
                    <a:pt x="1315329" y="0"/>
                  </a:lnTo>
                  <a:lnTo>
                    <a:pt x="1315329" y="666366"/>
                  </a:lnTo>
                  <a:lnTo>
                    <a:pt x="0" y="666366"/>
                  </a:lnTo>
                  <a:close/>
                </a:path>
              </a:pathLst>
            </a:custGeom>
            <a:gradFill rotWithShape="1">
              <a:gsLst>
                <a:gs pos="0">
                  <a:srgbClr val="000000">
                    <a:alpha val="41000"/>
                  </a:srgbClr>
                </a:gs>
                <a:gs pos="50000">
                  <a:srgbClr val="0F2949">
                    <a:alpha val="0"/>
                  </a:srgbClr>
                </a:gs>
                <a:gs pos="100000">
                  <a:srgbClr val="328DFF">
                    <a:alpha val="0"/>
                  </a:srgbClr>
                </a:gs>
              </a:gsLst>
              <a:lin ang="0"/>
            </a:gradFill>
          </p:spPr>
        </p:sp>
        <p:sp>
          <p:nvSpPr>
            <p:cNvPr id="26" name="TextBox 26"/>
            <p:cNvSpPr txBox="1"/>
            <p:nvPr/>
          </p:nvSpPr>
          <p:spPr>
            <a:xfrm>
              <a:off x="0" y="-38100"/>
              <a:ext cx="1315329" cy="704466"/>
            </a:xfrm>
            <a:prstGeom prst="rect">
              <a:avLst/>
            </a:prstGeom>
          </p:spPr>
          <p:txBody>
            <a:bodyPr lIns="50800" tIns="50800" rIns="50800" bIns="50800" rtlCol="0" anchor="ctr"/>
            <a:lstStyle/>
            <a:p>
              <a:pPr algn="ctr">
                <a:lnSpc>
                  <a:spcPts val="2659"/>
                </a:lnSpc>
                <a:spcBef>
                  <a:spcPct val="0"/>
                </a:spcBef>
              </a:pPr>
              <a:endParaRPr/>
            </a:p>
          </p:txBody>
        </p:sp>
      </p:grpSp>
      <p:grpSp>
        <p:nvGrpSpPr>
          <p:cNvPr id="27" name="Group 27"/>
          <p:cNvGrpSpPr/>
          <p:nvPr/>
        </p:nvGrpSpPr>
        <p:grpSpPr>
          <a:xfrm>
            <a:off x="10498890" y="5238706"/>
            <a:ext cx="345440" cy="345440"/>
            <a:chOff x="0" y="0"/>
            <a:chExt cx="90980" cy="90980"/>
          </a:xfrm>
        </p:grpSpPr>
        <p:sp>
          <p:nvSpPr>
            <p:cNvPr id="28" name="Freeform 28"/>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sp>
        <p:sp>
          <p:nvSpPr>
            <p:cNvPr id="29" name="TextBox 29"/>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
        <p:nvSpPr>
          <p:cNvPr id="30" name="TextBox 30"/>
          <p:cNvSpPr txBox="1"/>
          <p:nvPr/>
        </p:nvSpPr>
        <p:spPr>
          <a:xfrm>
            <a:off x="11382699" y="5728292"/>
            <a:ext cx="4592047" cy="2946897"/>
          </a:xfrm>
          <a:prstGeom prst="rect">
            <a:avLst/>
          </a:prstGeom>
        </p:spPr>
        <p:txBody>
          <a:bodyPr lIns="0" tIns="0" rIns="0" bIns="0" rtlCol="0" anchor="t">
            <a:spAutoFit/>
          </a:bodyPr>
          <a:lstStyle/>
          <a:p>
            <a:pPr algn="just">
              <a:lnSpc>
                <a:spcPts val="2899"/>
              </a:lnSpc>
            </a:pPr>
            <a:r>
              <a:rPr lang="en-US" sz="2070" dirty="0" smtClean="0">
                <a:solidFill>
                  <a:srgbClr val="FFFFFF"/>
                </a:solidFill>
                <a:latin typeface="Poppins Medium"/>
                <a:ea typeface="Poppins Medium"/>
                <a:cs typeface="Poppins Medium"/>
                <a:sym typeface="Poppins Medium"/>
              </a:rPr>
              <a:t>An </a:t>
            </a:r>
            <a:r>
              <a:rPr lang="en-US" sz="2070" dirty="0">
                <a:solidFill>
                  <a:srgbClr val="FFFFFF"/>
                </a:solidFill>
                <a:latin typeface="Poppins Medium"/>
                <a:ea typeface="Poppins Medium"/>
                <a:cs typeface="Poppins Medium"/>
                <a:sym typeface="Poppins Medium"/>
              </a:rPr>
              <a:t>incident response plan outlines the steps to be taken in the event of a security breach. It includes identifying the incident, containing the damage, eradicating the threat, and recovering from the attack </a:t>
            </a:r>
          </a:p>
          <a:p>
            <a:pPr algn="l">
              <a:lnSpc>
                <a:spcPts val="2759"/>
              </a:lnSpc>
              <a:spcBef>
                <a:spcPct val="0"/>
              </a:spcBef>
            </a:pPr>
            <a:endParaRPr lang="en-US" sz="2070" dirty="0">
              <a:solidFill>
                <a:srgbClr val="FFFFFF"/>
              </a:solidFill>
              <a:latin typeface="Poppins Medium"/>
              <a:ea typeface="Poppins Medium"/>
              <a:cs typeface="Poppins Medium"/>
              <a:sym typeface="Poppins Medium"/>
            </a:endParaRPr>
          </a:p>
        </p:txBody>
      </p:sp>
      <p:sp>
        <p:nvSpPr>
          <p:cNvPr id="31" name="TextBox 31"/>
          <p:cNvSpPr txBox="1"/>
          <p:nvPr/>
        </p:nvSpPr>
        <p:spPr>
          <a:xfrm>
            <a:off x="11595162" y="5119274"/>
            <a:ext cx="4167122" cy="508105"/>
          </a:xfrm>
          <a:prstGeom prst="rect">
            <a:avLst/>
          </a:prstGeom>
        </p:spPr>
        <p:txBody>
          <a:bodyPr lIns="0" tIns="0" rIns="0" bIns="0" rtlCol="0" anchor="t">
            <a:spAutoFit/>
          </a:bodyPr>
          <a:lstStyle/>
          <a:p>
            <a:pPr algn="l">
              <a:lnSpc>
                <a:spcPts val="4019"/>
              </a:lnSpc>
              <a:spcBef>
                <a:spcPct val="0"/>
              </a:spcBef>
            </a:pPr>
            <a:r>
              <a:rPr lang="en-US" sz="2870">
                <a:solidFill>
                  <a:srgbClr val="FFFFFF"/>
                </a:solidFill>
                <a:latin typeface="Poppins Medium"/>
                <a:ea typeface="Poppins Medium"/>
                <a:cs typeface="Poppins Medium"/>
                <a:sym typeface="Poppins Medium"/>
              </a:rPr>
              <a:t>Response Plan</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sp>
      <p:sp>
        <p:nvSpPr>
          <p:cNvPr id="3" name="Freeform 3"/>
          <p:cNvSpPr/>
          <p:nvPr/>
        </p:nvSpPr>
        <p:spPr>
          <a:xfrm>
            <a:off x="7946390" y="847961"/>
            <a:ext cx="361478" cy="361478"/>
          </a:xfrm>
          <a:custGeom>
            <a:avLst/>
            <a:gdLst/>
            <a:ahLst/>
            <a:cxnLst/>
            <a:rect l="l" t="t" r="r" b="b"/>
            <a:pathLst>
              <a:path w="361478" h="361478">
                <a:moveTo>
                  <a:pt x="0" y="0"/>
                </a:moveTo>
                <a:lnTo>
                  <a:pt x="361478" y="0"/>
                </a:lnTo>
                <a:lnTo>
                  <a:pt x="361478" y="361478"/>
                </a:lnTo>
                <a:lnTo>
                  <a:pt x="0" y="36147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028700" y="825047"/>
            <a:ext cx="637879" cy="151931"/>
          </a:xfrm>
          <a:custGeom>
            <a:avLst/>
            <a:gdLst/>
            <a:ahLst/>
            <a:cxnLst/>
            <a:rect l="l" t="t" r="r" b="b"/>
            <a:pathLst>
              <a:path w="637879" h="151931">
                <a:moveTo>
                  <a:pt x="0" y="0"/>
                </a:moveTo>
                <a:lnTo>
                  <a:pt x="637879" y="0"/>
                </a:lnTo>
                <a:lnTo>
                  <a:pt x="637879" y="151931"/>
                </a:lnTo>
                <a:lnTo>
                  <a:pt x="0" y="151931"/>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grpSp>
        <p:nvGrpSpPr>
          <p:cNvPr id="5" name="Group 5"/>
          <p:cNvGrpSpPr/>
          <p:nvPr/>
        </p:nvGrpSpPr>
        <p:grpSpPr>
          <a:xfrm>
            <a:off x="9309485" y="4550195"/>
            <a:ext cx="2590275" cy="259027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gradFill>
                <a:gsLst>
                  <a:gs pos="0">
                    <a:srgbClr val="006CCD">
                      <a:alpha val="100000"/>
                    </a:srgbClr>
                  </a:gs>
                  <a:gs pos="100000">
                    <a:srgbClr val="050024">
                      <a:alpha val="0"/>
                    </a:srgbClr>
                  </a:gs>
                </a:gsLst>
                <a:lin ang="0"/>
              </a:gra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8" name="Group 8"/>
          <p:cNvGrpSpPr/>
          <p:nvPr/>
        </p:nvGrpSpPr>
        <p:grpSpPr>
          <a:xfrm>
            <a:off x="9901894" y="-404148"/>
            <a:ext cx="8386106" cy="12028873"/>
            <a:chOff x="0" y="0"/>
            <a:chExt cx="2208686" cy="3168098"/>
          </a:xfrm>
        </p:grpSpPr>
        <p:sp>
          <p:nvSpPr>
            <p:cNvPr id="9" name="Freeform 9"/>
            <p:cNvSpPr/>
            <p:nvPr/>
          </p:nvSpPr>
          <p:spPr>
            <a:xfrm>
              <a:off x="0" y="0"/>
              <a:ext cx="2208686" cy="3168098"/>
            </a:xfrm>
            <a:custGeom>
              <a:avLst/>
              <a:gdLst/>
              <a:ahLst/>
              <a:cxnLst/>
              <a:rect l="l" t="t" r="r" b="b"/>
              <a:pathLst>
                <a:path w="2208686" h="3168098">
                  <a:moveTo>
                    <a:pt x="0" y="0"/>
                  </a:moveTo>
                  <a:lnTo>
                    <a:pt x="2208686" y="0"/>
                  </a:lnTo>
                  <a:lnTo>
                    <a:pt x="2208686" y="3168098"/>
                  </a:lnTo>
                  <a:lnTo>
                    <a:pt x="0" y="3168098"/>
                  </a:lnTo>
                  <a:close/>
                </a:path>
              </a:pathLst>
            </a:custGeom>
            <a:gradFill rotWithShape="1">
              <a:gsLst>
                <a:gs pos="0">
                  <a:srgbClr val="000000">
                    <a:alpha val="0"/>
                  </a:srgbClr>
                </a:gs>
                <a:gs pos="50000">
                  <a:srgbClr val="000000">
                    <a:alpha val="41000"/>
                  </a:srgbClr>
                </a:gs>
                <a:gs pos="100000">
                  <a:srgbClr val="000000">
                    <a:alpha val="41000"/>
                  </a:srgbClr>
                </a:gs>
              </a:gsLst>
              <a:lin ang="0"/>
            </a:gradFill>
          </p:spPr>
        </p:sp>
        <p:sp>
          <p:nvSpPr>
            <p:cNvPr id="10" name="TextBox 10"/>
            <p:cNvSpPr txBox="1"/>
            <p:nvPr/>
          </p:nvSpPr>
          <p:spPr>
            <a:xfrm>
              <a:off x="0" y="-38100"/>
              <a:ext cx="2208686" cy="3206198"/>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6775865" y="901013"/>
            <a:ext cx="572565" cy="327924"/>
          </a:xfrm>
          <a:custGeom>
            <a:avLst/>
            <a:gdLst/>
            <a:ahLst/>
            <a:cxnLst/>
            <a:rect l="l" t="t" r="r" b="b"/>
            <a:pathLst>
              <a:path w="572565" h="327924">
                <a:moveTo>
                  <a:pt x="0" y="0"/>
                </a:moveTo>
                <a:lnTo>
                  <a:pt x="572565" y="0"/>
                </a:lnTo>
                <a:lnTo>
                  <a:pt x="572565" y="327923"/>
                </a:lnTo>
                <a:lnTo>
                  <a:pt x="0" y="327923"/>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grpSp>
        <p:nvGrpSpPr>
          <p:cNvPr id="12" name="Group 12"/>
          <p:cNvGrpSpPr/>
          <p:nvPr/>
        </p:nvGrpSpPr>
        <p:grpSpPr>
          <a:xfrm>
            <a:off x="605460" y="9029768"/>
            <a:ext cx="742179" cy="742179"/>
            <a:chOff x="0" y="0"/>
            <a:chExt cx="195471" cy="195471"/>
          </a:xfrm>
        </p:grpSpPr>
        <p:sp>
          <p:nvSpPr>
            <p:cNvPr id="13" name="Freeform 13"/>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sp>
        <p:sp>
          <p:nvSpPr>
            <p:cNvPr id="14" name="TextBox 14"/>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grpSp>
        <p:nvGrpSpPr>
          <p:cNvPr id="15" name="Group 15"/>
          <p:cNvGrpSpPr>
            <a:grpSpLocks noChangeAspect="1"/>
          </p:cNvGrpSpPr>
          <p:nvPr/>
        </p:nvGrpSpPr>
        <p:grpSpPr>
          <a:xfrm>
            <a:off x="10604622" y="1816161"/>
            <a:ext cx="6654678" cy="6654678"/>
            <a:chOff x="0" y="0"/>
            <a:chExt cx="14840029" cy="14840029"/>
          </a:xfrm>
        </p:grpSpPr>
        <p:sp>
          <p:nvSpPr>
            <p:cNvPr id="16" name="Freeform 16"/>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1">
              <a:gsLst>
                <a:gs pos="0">
                  <a:srgbClr val="68F8FF">
                    <a:alpha val="100000"/>
                  </a:srgbClr>
                </a:gs>
                <a:gs pos="100000">
                  <a:srgbClr val="4612B6">
                    <a:alpha val="100000"/>
                  </a:srgbClr>
                </a:gs>
              </a:gsLst>
              <a:lin ang="2700000"/>
            </a:gradFill>
          </p:spPr>
        </p:sp>
        <p:sp>
          <p:nvSpPr>
            <p:cNvPr id="17" name="Freeform 17"/>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id="18" name="Freeform 18"/>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9"/>
              <a:stretch>
                <a:fillRect l="-24665" r="-24665"/>
              </a:stretch>
            </a:blipFill>
          </p:spPr>
        </p:sp>
      </p:grpSp>
      <p:sp>
        <p:nvSpPr>
          <p:cNvPr id="19" name="Freeform 19"/>
          <p:cNvSpPr/>
          <p:nvPr/>
        </p:nvSpPr>
        <p:spPr>
          <a:xfrm>
            <a:off x="14417324" y="6079368"/>
            <a:ext cx="1209456" cy="1238735"/>
          </a:xfrm>
          <a:custGeom>
            <a:avLst/>
            <a:gdLst/>
            <a:ahLst/>
            <a:cxnLst/>
            <a:rect l="l" t="t" r="r" b="b"/>
            <a:pathLst>
              <a:path w="1209456" h="1238735">
                <a:moveTo>
                  <a:pt x="0" y="0"/>
                </a:moveTo>
                <a:lnTo>
                  <a:pt x="1209456" y="0"/>
                </a:lnTo>
                <a:lnTo>
                  <a:pt x="1209456" y="1238736"/>
                </a:lnTo>
                <a:lnTo>
                  <a:pt x="0" y="1238736"/>
                </a:lnTo>
                <a:lnTo>
                  <a:pt x="0" y="0"/>
                </a:lnTo>
                <a:close/>
              </a:path>
            </a:pathLst>
          </a:custGeom>
          <a:blipFill>
            <a:blip r:embed="rId10">
              <a:alphaModFix amt="31000"/>
              <a:extLst>
                <a:ext uri="{96DAC541-7B7A-43D3-8B79-37D633B846F1}">
                  <asvg:svgBlip xmlns:asvg="http://schemas.microsoft.com/office/drawing/2016/SVG/main" xmlns="" r:embed="rId11"/>
                </a:ext>
              </a:extLst>
            </a:blip>
            <a:stretch>
              <a:fillRect/>
            </a:stretch>
          </a:blipFill>
        </p:spPr>
      </p:sp>
      <p:grpSp>
        <p:nvGrpSpPr>
          <p:cNvPr id="20" name="Group 20"/>
          <p:cNvGrpSpPr/>
          <p:nvPr/>
        </p:nvGrpSpPr>
        <p:grpSpPr>
          <a:xfrm>
            <a:off x="9725121" y="4936018"/>
            <a:ext cx="1759003" cy="1759003"/>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041D57">
                    <a:alpha val="100000"/>
                  </a:srgbClr>
                </a:gs>
              </a:gsLst>
              <a:lin ang="0"/>
            </a:gradFill>
          </p:spPr>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23" name="TextBox 23"/>
          <p:cNvSpPr txBox="1"/>
          <p:nvPr/>
        </p:nvSpPr>
        <p:spPr>
          <a:xfrm>
            <a:off x="941728" y="9182100"/>
            <a:ext cx="724851" cy="45159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07</a:t>
            </a:r>
          </a:p>
        </p:txBody>
      </p:sp>
      <p:sp>
        <p:nvSpPr>
          <p:cNvPr id="24" name="TextBox 24"/>
          <p:cNvSpPr txBox="1"/>
          <p:nvPr/>
        </p:nvSpPr>
        <p:spPr>
          <a:xfrm>
            <a:off x="605460" y="1362286"/>
            <a:ext cx="7777158" cy="1395659"/>
          </a:xfrm>
          <a:prstGeom prst="rect">
            <a:avLst/>
          </a:prstGeom>
        </p:spPr>
        <p:txBody>
          <a:bodyPr lIns="0" tIns="0" rIns="0" bIns="0" rtlCol="0" anchor="t">
            <a:spAutoFit/>
          </a:bodyPr>
          <a:lstStyle/>
          <a:p>
            <a:pPr algn="l">
              <a:lnSpc>
                <a:spcPts val="5302"/>
              </a:lnSpc>
            </a:pPr>
            <a:r>
              <a:rPr lang="en-US" sz="5701">
                <a:solidFill>
                  <a:srgbClr val="FFFFFF"/>
                </a:solidFill>
                <a:latin typeface="Anton"/>
                <a:ea typeface="Anton"/>
                <a:cs typeface="Anton"/>
                <a:sym typeface="Anton"/>
              </a:rPr>
              <a:t>CASE STUDIES AND EXPERT INSIGHTS</a:t>
            </a:r>
          </a:p>
        </p:txBody>
      </p:sp>
      <p:sp>
        <p:nvSpPr>
          <p:cNvPr id="25" name="TextBox 25"/>
          <p:cNvSpPr txBox="1"/>
          <p:nvPr/>
        </p:nvSpPr>
        <p:spPr>
          <a:xfrm>
            <a:off x="349846" y="3083812"/>
            <a:ext cx="8704024" cy="2949680"/>
          </a:xfrm>
          <a:prstGeom prst="rect">
            <a:avLst/>
          </a:prstGeom>
        </p:spPr>
        <p:txBody>
          <a:bodyPr lIns="0" tIns="0" rIns="0" bIns="0" rtlCol="0" anchor="t">
            <a:spAutoFit/>
          </a:bodyPr>
          <a:lstStyle/>
          <a:p>
            <a:pPr algn="just">
              <a:lnSpc>
                <a:spcPts val="3319"/>
              </a:lnSpc>
              <a:spcBef>
                <a:spcPct val="0"/>
              </a:spcBef>
            </a:pPr>
            <a:r>
              <a:rPr lang="en-US" sz="2370">
                <a:solidFill>
                  <a:srgbClr val="FFFFFF"/>
                </a:solidFill>
                <a:latin typeface="Poppins Medium"/>
                <a:ea typeface="Poppins Medium"/>
                <a:cs typeface="Poppins Medium"/>
                <a:sym typeface="Poppins Medium"/>
              </a:rPr>
              <a:t>A multinational corporation implemented a multi-layered security strategy, including MFA, encryption, and regular security training. This resulted in a 50% reduction in security incidents. A healthcare organization adopted Zero Trust Architecture, which significantly improved its security posture and compliance with regulatory requirements</a:t>
            </a:r>
          </a:p>
        </p:txBody>
      </p:sp>
      <p:sp>
        <p:nvSpPr>
          <p:cNvPr id="26" name="TextBox 26"/>
          <p:cNvSpPr txBox="1"/>
          <p:nvPr/>
        </p:nvSpPr>
        <p:spPr>
          <a:xfrm>
            <a:off x="142027" y="6359359"/>
            <a:ext cx="9119661" cy="2111480"/>
          </a:xfrm>
          <a:prstGeom prst="rect">
            <a:avLst/>
          </a:prstGeom>
        </p:spPr>
        <p:txBody>
          <a:bodyPr lIns="0" tIns="0" rIns="0" bIns="0" rtlCol="0" anchor="t">
            <a:spAutoFit/>
          </a:bodyPr>
          <a:lstStyle/>
          <a:p>
            <a:pPr algn="just">
              <a:lnSpc>
                <a:spcPts val="3319"/>
              </a:lnSpc>
              <a:spcBef>
                <a:spcPct val="0"/>
              </a:spcBef>
            </a:pPr>
            <a:r>
              <a:rPr lang="en-US" sz="2370">
                <a:solidFill>
                  <a:srgbClr val="FFFFFF"/>
                </a:solidFill>
                <a:latin typeface="Poppins Medium"/>
                <a:ea typeface="Poppins Medium"/>
                <a:cs typeface="Poppins Medium"/>
                <a:sym typeface="Poppins Medium"/>
              </a:rPr>
              <a:t>John Dube, a cybersecurity expert, emphasizes the importance of maintaining an adaptive and proactive approach to cybersecurity. Continuous learning and updating security measures are key to staying ahead of threats (wilson, 2014).</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sp>
      <p:sp>
        <p:nvSpPr>
          <p:cNvPr id="3" name="Freeform 3"/>
          <p:cNvSpPr/>
          <p:nvPr/>
        </p:nvSpPr>
        <p:spPr>
          <a:xfrm>
            <a:off x="7946390" y="847961"/>
            <a:ext cx="361478" cy="361478"/>
          </a:xfrm>
          <a:custGeom>
            <a:avLst/>
            <a:gdLst/>
            <a:ahLst/>
            <a:cxnLst/>
            <a:rect l="l" t="t" r="r" b="b"/>
            <a:pathLst>
              <a:path w="361478" h="361478">
                <a:moveTo>
                  <a:pt x="0" y="0"/>
                </a:moveTo>
                <a:lnTo>
                  <a:pt x="361478" y="0"/>
                </a:lnTo>
                <a:lnTo>
                  <a:pt x="361478" y="361478"/>
                </a:lnTo>
                <a:lnTo>
                  <a:pt x="0" y="36147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028700" y="825047"/>
            <a:ext cx="637879" cy="151931"/>
          </a:xfrm>
          <a:custGeom>
            <a:avLst/>
            <a:gdLst/>
            <a:ahLst/>
            <a:cxnLst/>
            <a:rect l="l" t="t" r="r" b="b"/>
            <a:pathLst>
              <a:path w="637879" h="151931">
                <a:moveTo>
                  <a:pt x="0" y="0"/>
                </a:moveTo>
                <a:lnTo>
                  <a:pt x="637879" y="0"/>
                </a:lnTo>
                <a:lnTo>
                  <a:pt x="637879" y="151931"/>
                </a:lnTo>
                <a:lnTo>
                  <a:pt x="0" y="151931"/>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a:off x="16775865" y="901013"/>
            <a:ext cx="572565" cy="327924"/>
          </a:xfrm>
          <a:custGeom>
            <a:avLst/>
            <a:gdLst/>
            <a:ahLst/>
            <a:cxnLst/>
            <a:rect l="l" t="t" r="r" b="b"/>
            <a:pathLst>
              <a:path w="572565" h="327924">
                <a:moveTo>
                  <a:pt x="0" y="0"/>
                </a:moveTo>
                <a:lnTo>
                  <a:pt x="572565" y="0"/>
                </a:lnTo>
                <a:lnTo>
                  <a:pt x="572565" y="327923"/>
                </a:lnTo>
                <a:lnTo>
                  <a:pt x="0" y="327923"/>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6" name="TextBox 6"/>
          <p:cNvSpPr txBox="1"/>
          <p:nvPr/>
        </p:nvSpPr>
        <p:spPr>
          <a:xfrm>
            <a:off x="8518616" y="862913"/>
            <a:ext cx="1980274" cy="274424"/>
          </a:xfrm>
          <a:prstGeom prst="rect">
            <a:avLst/>
          </a:prstGeom>
        </p:spPr>
        <p:txBody>
          <a:bodyPr lIns="0" tIns="0" rIns="0" bIns="0" rtlCol="0" anchor="t">
            <a:spAutoFit/>
          </a:bodyPr>
          <a:lstStyle/>
          <a:p>
            <a:pPr algn="l">
              <a:lnSpc>
                <a:spcPts val="2199"/>
              </a:lnSpc>
              <a:spcBef>
                <a:spcPct val="0"/>
              </a:spcBef>
            </a:pPr>
            <a:r>
              <a:rPr lang="en-US" sz="1570">
                <a:solidFill>
                  <a:srgbClr val="FFFFFF"/>
                </a:solidFill>
                <a:latin typeface="Poppins Medium"/>
                <a:ea typeface="Poppins Medium"/>
                <a:cs typeface="Poppins Medium"/>
                <a:sym typeface="Poppins Medium"/>
              </a:rPr>
              <a:t>Thynk Unlimited</a:t>
            </a:r>
          </a:p>
        </p:txBody>
      </p:sp>
      <p:grpSp>
        <p:nvGrpSpPr>
          <p:cNvPr id="7" name="Group 7"/>
          <p:cNvGrpSpPr/>
          <p:nvPr/>
        </p:nvGrpSpPr>
        <p:grpSpPr>
          <a:xfrm>
            <a:off x="605460" y="9029768"/>
            <a:ext cx="742179" cy="742179"/>
            <a:chOff x="0" y="0"/>
            <a:chExt cx="195471" cy="195471"/>
          </a:xfrm>
        </p:grpSpPr>
        <p:sp>
          <p:nvSpPr>
            <p:cNvPr id="8" name="Freeform 8"/>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sp>
        <p:sp>
          <p:nvSpPr>
            <p:cNvPr id="9" name="TextBox 9"/>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10" name="TextBox 10"/>
          <p:cNvSpPr txBox="1"/>
          <p:nvPr/>
        </p:nvSpPr>
        <p:spPr>
          <a:xfrm>
            <a:off x="941728" y="9182100"/>
            <a:ext cx="724851" cy="45159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08</a:t>
            </a:r>
          </a:p>
        </p:txBody>
      </p:sp>
      <p:sp>
        <p:nvSpPr>
          <p:cNvPr id="11" name="TextBox 11"/>
          <p:cNvSpPr txBox="1"/>
          <p:nvPr/>
        </p:nvSpPr>
        <p:spPr>
          <a:xfrm>
            <a:off x="9278347" y="3680808"/>
            <a:ext cx="7114712" cy="5182340"/>
          </a:xfrm>
          <a:prstGeom prst="rect">
            <a:avLst/>
          </a:prstGeom>
        </p:spPr>
        <p:txBody>
          <a:bodyPr lIns="0" tIns="0" rIns="0" bIns="0" rtlCol="0" anchor="t">
            <a:spAutoFit/>
          </a:bodyPr>
          <a:lstStyle/>
          <a:p>
            <a:pPr algn="just">
              <a:lnSpc>
                <a:spcPts val="3459"/>
              </a:lnSpc>
            </a:pPr>
            <a:r>
              <a:rPr lang="en-US" sz="2470">
                <a:solidFill>
                  <a:srgbClr val="FFFFFF"/>
                </a:solidFill>
                <a:latin typeface="Poppins Medium"/>
                <a:ea typeface="Poppins Medium"/>
                <a:cs typeface="Poppins Medium"/>
                <a:sym typeface="Poppins Medium"/>
              </a:rPr>
              <a:t> •Identified key strategies for desktop and multi-user systems</a:t>
            </a:r>
          </a:p>
          <a:p>
            <a:pPr algn="just">
              <a:lnSpc>
                <a:spcPts val="3459"/>
              </a:lnSpc>
            </a:pPr>
            <a:r>
              <a:rPr lang="en-US" sz="2470">
                <a:solidFill>
                  <a:srgbClr val="FFFFFF"/>
                </a:solidFill>
                <a:latin typeface="Poppins Medium"/>
                <a:ea typeface="Poppins Medium"/>
                <a:cs typeface="Poppins Medium"/>
                <a:sym typeface="Poppins Medium"/>
              </a:rPr>
              <a:t>•Explored challenges and proposed best practices</a:t>
            </a:r>
          </a:p>
          <a:p>
            <a:pPr algn="just">
              <a:lnSpc>
                <a:spcPts val="3459"/>
              </a:lnSpc>
            </a:pPr>
            <a:r>
              <a:rPr lang="en-US" sz="2470">
                <a:solidFill>
                  <a:srgbClr val="FFFFFF"/>
                </a:solidFill>
                <a:latin typeface="Poppins Medium"/>
                <a:ea typeface="Poppins Medium"/>
                <a:cs typeface="Poppins Medium"/>
                <a:sym typeface="Poppins Medium"/>
              </a:rPr>
              <a:t>•Anti-virus, firewalls, encryption, MFA for desktop security</a:t>
            </a:r>
          </a:p>
          <a:p>
            <a:pPr algn="just">
              <a:lnSpc>
                <a:spcPts val="3459"/>
              </a:lnSpc>
            </a:pPr>
            <a:r>
              <a:rPr lang="en-US" sz="2470">
                <a:solidFill>
                  <a:srgbClr val="FFFFFF"/>
                </a:solidFill>
                <a:latin typeface="Poppins Medium"/>
                <a:ea typeface="Poppins Medium"/>
                <a:cs typeface="Poppins Medium"/>
                <a:sym typeface="Poppins Medium"/>
              </a:rPr>
              <a:t>•Access control, network security, continuous monitoring for multi-user systems</a:t>
            </a:r>
          </a:p>
          <a:p>
            <a:pPr algn="just">
              <a:lnSpc>
                <a:spcPts val="3459"/>
              </a:lnSpc>
            </a:pPr>
            <a:r>
              <a:rPr lang="en-US" sz="2470">
                <a:solidFill>
                  <a:srgbClr val="FFFFFF"/>
                </a:solidFill>
                <a:latin typeface="Poppins Medium"/>
                <a:ea typeface="Poppins Medium"/>
                <a:cs typeface="Poppins Medium"/>
                <a:sym typeface="Poppins Medium"/>
              </a:rPr>
              <a:t>•Future research: AI-driven threat detection, advanced encryption technologies</a:t>
            </a:r>
          </a:p>
          <a:p>
            <a:pPr algn="l">
              <a:lnSpc>
                <a:spcPts val="2759"/>
              </a:lnSpc>
              <a:spcBef>
                <a:spcPct val="0"/>
              </a:spcBef>
            </a:pPr>
            <a:endParaRPr lang="en-US" sz="2470">
              <a:solidFill>
                <a:srgbClr val="FFFFFF"/>
              </a:solidFill>
              <a:latin typeface="Poppins Medium"/>
              <a:ea typeface="Poppins Medium"/>
              <a:cs typeface="Poppins Medium"/>
              <a:sym typeface="Poppins Medium"/>
            </a:endParaRPr>
          </a:p>
        </p:txBody>
      </p:sp>
      <p:grpSp>
        <p:nvGrpSpPr>
          <p:cNvPr id="12" name="Group 12"/>
          <p:cNvGrpSpPr/>
          <p:nvPr/>
        </p:nvGrpSpPr>
        <p:grpSpPr>
          <a:xfrm>
            <a:off x="7821109" y="416738"/>
            <a:ext cx="10466891" cy="2940889"/>
            <a:chOff x="0" y="0"/>
            <a:chExt cx="2756712" cy="774555"/>
          </a:xfrm>
        </p:grpSpPr>
        <p:sp>
          <p:nvSpPr>
            <p:cNvPr id="13" name="Freeform 13"/>
            <p:cNvSpPr/>
            <p:nvPr/>
          </p:nvSpPr>
          <p:spPr>
            <a:xfrm>
              <a:off x="0" y="0"/>
              <a:ext cx="2756712" cy="774555"/>
            </a:xfrm>
            <a:custGeom>
              <a:avLst/>
              <a:gdLst/>
              <a:ahLst/>
              <a:cxnLst/>
              <a:rect l="l" t="t" r="r" b="b"/>
              <a:pathLst>
                <a:path w="2756712" h="774555">
                  <a:moveTo>
                    <a:pt x="0" y="0"/>
                  </a:moveTo>
                  <a:lnTo>
                    <a:pt x="2756712" y="0"/>
                  </a:lnTo>
                  <a:lnTo>
                    <a:pt x="2756712" y="774555"/>
                  </a:lnTo>
                  <a:lnTo>
                    <a:pt x="0" y="774555"/>
                  </a:lnTo>
                  <a:close/>
                </a:path>
              </a:pathLst>
            </a:custGeom>
            <a:gradFill rotWithShape="1">
              <a:gsLst>
                <a:gs pos="0">
                  <a:srgbClr val="000000">
                    <a:alpha val="0"/>
                  </a:srgbClr>
                </a:gs>
                <a:gs pos="50000">
                  <a:srgbClr val="000000">
                    <a:alpha val="41000"/>
                  </a:srgbClr>
                </a:gs>
                <a:gs pos="100000">
                  <a:srgbClr val="000000">
                    <a:alpha val="41000"/>
                  </a:srgbClr>
                </a:gs>
              </a:gsLst>
              <a:lin ang="0"/>
            </a:gradFill>
          </p:spPr>
        </p:sp>
        <p:sp>
          <p:nvSpPr>
            <p:cNvPr id="14" name="TextBox 14"/>
            <p:cNvSpPr txBox="1"/>
            <p:nvPr/>
          </p:nvSpPr>
          <p:spPr>
            <a:xfrm>
              <a:off x="0" y="-38100"/>
              <a:ext cx="2756712" cy="812655"/>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9508753" y="1915757"/>
            <a:ext cx="7882339" cy="1183005"/>
          </a:xfrm>
          <a:prstGeom prst="rect">
            <a:avLst/>
          </a:prstGeom>
        </p:spPr>
        <p:txBody>
          <a:bodyPr lIns="0" tIns="0" rIns="0" bIns="0" rtlCol="0" anchor="t">
            <a:spAutoFit/>
          </a:bodyPr>
          <a:lstStyle/>
          <a:p>
            <a:pPr algn="l">
              <a:lnSpc>
                <a:spcPts val="9360"/>
              </a:lnSpc>
            </a:pPr>
            <a:r>
              <a:rPr lang="en-US" sz="8000">
                <a:solidFill>
                  <a:srgbClr val="FFFFFF"/>
                </a:solidFill>
                <a:latin typeface="Anton"/>
                <a:ea typeface="Anton"/>
                <a:cs typeface="Anton"/>
                <a:sym typeface="Anton"/>
              </a:rPr>
              <a:t>CONCLUSION</a:t>
            </a:r>
          </a:p>
        </p:txBody>
      </p:sp>
      <p:grpSp>
        <p:nvGrpSpPr>
          <p:cNvPr id="16" name="Group 16"/>
          <p:cNvGrpSpPr>
            <a:grpSpLocks noChangeAspect="1"/>
          </p:cNvGrpSpPr>
          <p:nvPr/>
        </p:nvGrpSpPr>
        <p:grpSpPr>
          <a:xfrm>
            <a:off x="3254282" y="1778352"/>
            <a:ext cx="5264334" cy="5264334"/>
            <a:chOff x="0" y="0"/>
            <a:chExt cx="14840029" cy="14840029"/>
          </a:xfrm>
        </p:grpSpPr>
        <p:sp>
          <p:nvSpPr>
            <p:cNvPr id="17" name="Freeform 17"/>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1">
              <a:gsLst>
                <a:gs pos="0">
                  <a:srgbClr val="68F8FF">
                    <a:alpha val="100000"/>
                  </a:srgbClr>
                </a:gs>
                <a:gs pos="100000">
                  <a:srgbClr val="4612B6">
                    <a:alpha val="100000"/>
                  </a:srgbClr>
                </a:gs>
              </a:gsLst>
              <a:lin ang="2700000"/>
            </a:gradFill>
          </p:spPr>
        </p:sp>
        <p:sp>
          <p:nvSpPr>
            <p:cNvPr id="18" name="Freeform 18"/>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id="19" name="Freeform 19"/>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9"/>
              <a:stretch>
                <a:fillRect l="-24712" r="-24712"/>
              </a:stretch>
            </a:blipFill>
          </p:spPr>
        </p:sp>
      </p:grpSp>
      <p:grpSp>
        <p:nvGrpSpPr>
          <p:cNvPr id="20" name="Group 20"/>
          <p:cNvGrpSpPr>
            <a:grpSpLocks noChangeAspect="1"/>
          </p:cNvGrpSpPr>
          <p:nvPr/>
        </p:nvGrpSpPr>
        <p:grpSpPr>
          <a:xfrm>
            <a:off x="1419800" y="4614555"/>
            <a:ext cx="3668962" cy="3668962"/>
            <a:chOff x="0" y="0"/>
            <a:chExt cx="14840029" cy="14840029"/>
          </a:xfrm>
        </p:grpSpPr>
        <p:sp>
          <p:nvSpPr>
            <p:cNvPr id="21" name="Freeform 21"/>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1">
              <a:gsLst>
                <a:gs pos="0">
                  <a:srgbClr val="68F8FF">
                    <a:alpha val="100000"/>
                  </a:srgbClr>
                </a:gs>
                <a:gs pos="100000">
                  <a:srgbClr val="4612B6">
                    <a:alpha val="100000"/>
                  </a:srgbClr>
                </a:gs>
              </a:gsLst>
              <a:lin ang="2700000"/>
            </a:gradFill>
          </p:spPr>
        </p:sp>
        <p:sp>
          <p:nvSpPr>
            <p:cNvPr id="22" name="Freeform 22"/>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id="23" name="Freeform 23"/>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10"/>
              <a:stretch>
                <a:fillRect l="-24712" r="-24712"/>
              </a:stretch>
            </a:blipFill>
          </p:spPr>
        </p:sp>
      </p:grpSp>
      <p:sp>
        <p:nvSpPr>
          <p:cNvPr id="24" name="Freeform 24"/>
          <p:cNvSpPr/>
          <p:nvPr/>
        </p:nvSpPr>
        <p:spPr>
          <a:xfrm>
            <a:off x="1151504" y="2899460"/>
            <a:ext cx="1674557" cy="1715095"/>
          </a:xfrm>
          <a:custGeom>
            <a:avLst/>
            <a:gdLst/>
            <a:ahLst/>
            <a:cxnLst/>
            <a:rect l="l" t="t" r="r" b="b"/>
            <a:pathLst>
              <a:path w="1674557" h="1715095">
                <a:moveTo>
                  <a:pt x="0" y="0"/>
                </a:moveTo>
                <a:lnTo>
                  <a:pt x="1674557" y="0"/>
                </a:lnTo>
                <a:lnTo>
                  <a:pt x="1674557" y="1715095"/>
                </a:lnTo>
                <a:lnTo>
                  <a:pt x="0" y="1715095"/>
                </a:lnTo>
                <a:lnTo>
                  <a:pt x="0" y="0"/>
                </a:lnTo>
                <a:close/>
              </a:path>
            </a:pathLst>
          </a:custGeom>
          <a:blipFill>
            <a:blip r:embed="rId11">
              <a:alphaModFix amt="31000"/>
              <a:extLst>
                <a:ext uri="{96DAC541-7B7A-43D3-8B79-37D633B846F1}">
                  <asvg:svgBlip xmlns:asvg="http://schemas.microsoft.com/office/drawing/2016/SVG/main" xmlns="" r:embed="rId12"/>
                </a:ext>
              </a:extLst>
            </a:blip>
            <a:stretch>
              <a:fillRect/>
            </a:stretch>
          </a:blipFill>
        </p:spPr>
      </p:sp>
      <p:sp>
        <p:nvSpPr>
          <p:cNvPr id="25" name="Freeform 25"/>
          <p:cNvSpPr/>
          <p:nvPr/>
        </p:nvSpPr>
        <p:spPr>
          <a:xfrm>
            <a:off x="5281721" y="7502307"/>
            <a:ext cx="1209456" cy="1238735"/>
          </a:xfrm>
          <a:custGeom>
            <a:avLst/>
            <a:gdLst/>
            <a:ahLst/>
            <a:cxnLst/>
            <a:rect l="l" t="t" r="r" b="b"/>
            <a:pathLst>
              <a:path w="1209456" h="1238735">
                <a:moveTo>
                  <a:pt x="0" y="0"/>
                </a:moveTo>
                <a:lnTo>
                  <a:pt x="1209456" y="0"/>
                </a:lnTo>
                <a:lnTo>
                  <a:pt x="1209456" y="1238735"/>
                </a:lnTo>
                <a:lnTo>
                  <a:pt x="0" y="1238735"/>
                </a:lnTo>
                <a:lnTo>
                  <a:pt x="0" y="0"/>
                </a:lnTo>
                <a:close/>
              </a:path>
            </a:pathLst>
          </a:custGeom>
          <a:blipFill>
            <a:blip r:embed="rId11">
              <a:alphaModFix amt="31000"/>
              <a:extLst>
                <a:ext uri="{96DAC541-7B7A-43D3-8B79-37D633B846F1}">
                  <asvg:svgBlip xmlns:asvg="http://schemas.microsoft.com/office/drawing/2016/SVG/main" xmlns="" r:embed="rId12"/>
                </a:ext>
              </a:extLst>
            </a:blip>
            <a:stretch>
              <a:fillRect/>
            </a:stretch>
          </a:blipFill>
        </p:spPr>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sp>
      <p:sp>
        <p:nvSpPr>
          <p:cNvPr id="3" name="Freeform 3"/>
          <p:cNvSpPr/>
          <p:nvPr/>
        </p:nvSpPr>
        <p:spPr>
          <a:xfrm>
            <a:off x="1028700" y="825047"/>
            <a:ext cx="637879" cy="151931"/>
          </a:xfrm>
          <a:custGeom>
            <a:avLst/>
            <a:gdLst/>
            <a:ahLst/>
            <a:cxnLst/>
            <a:rect l="l" t="t" r="r" b="b"/>
            <a:pathLst>
              <a:path w="637879" h="151931">
                <a:moveTo>
                  <a:pt x="0" y="0"/>
                </a:moveTo>
                <a:lnTo>
                  <a:pt x="637879" y="0"/>
                </a:lnTo>
                <a:lnTo>
                  <a:pt x="637879" y="151931"/>
                </a:lnTo>
                <a:lnTo>
                  <a:pt x="0" y="151931"/>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6775865" y="901013"/>
            <a:ext cx="572565" cy="327924"/>
          </a:xfrm>
          <a:custGeom>
            <a:avLst/>
            <a:gdLst/>
            <a:ahLst/>
            <a:cxnLst/>
            <a:rect l="l" t="t" r="r" b="b"/>
            <a:pathLst>
              <a:path w="572565" h="327924">
                <a:moveTo>
                  <a:pt x="0" y="0"/>
                </a:moveTo>
                <a:lnTo>
                  <a:pt x="572565" y="0"/>
                </a:lnTo>
                <a:lnTo>
                  <a:pt x="572565" y="327923"/>
                </a:lnTo>
                <a:lnTo>
                  <a:pt x="0" y="327923"/>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grpSp>
        <p:nvGrpSpPr>
          <p:cNvPr id="5" name="Group 5"/>
          <p:cNvGrpSpPr/>
          <p:nvPr/>
        </p:nvGrpSpPr>
        <p:grpSpPr>
          <a:xfrm>
            <a:off x="605460" y="9029768"/>
            <a:ext cx="742179" cy="742179"/>
            <a:chOff x="0" y="0"/>
            <a:chExt cx="195471" cy="195471"/>
          </a:xfrm>
        </p:grpSpPr>
        <p:sp>
          <p:nvSpPr>
            <p:cNvPr id="6" name="Freeform 6"/>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sp>
        <p:sp>
          <p:nvSpPr>
            <p:cNvPr id="7" name="TextBox 7"/>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8" name="TextBox 8"/>
          <p:cNvSpPr txBox="1"/>
          <p:nvPr/>
        </p:nvSpPr>
        <p:spPr>
          <a:xfrm>
            <a:off x="941728" y="9182100"/>
            <a:ext cx="724851" cy="45159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09</a:t>
            </a:r>
          </a:p>
        </p:txBody>
      </p:sp>
      <p:sp>
        <p:nvSpPr>
          <p:cNvPr id="9" name="TextBox 9"/>
          <p:cNvSpPr txBox="1"/>
          <p:nvPr/>
        </p:nvSpPr>
        <p:spPr>
          <a:xfrm>
            <a:off x="5791867" y="625419"/>
            <a:ext cx="6201927" cy="884095"/>
          </a:xfrm>
          <a:prstGeom prst="rect">
            <a:avLst/>
          </a:prstGeom>
        </p:spPr>
        <p:txBody>
          <a:bodyPr lIns="0" tIns="0" rIns="0" bIns="0" rtlCol="0" anchor="t">
            <a:spAutoFit/>
          </a:bodyPr>
          <a:lstStyle/>
          <a:p>
            <a:pPr algn="ctr">
              <a:lnSpc>
                <a:spcPts val="6510"/>
              </a:lnSpc>
            </a:pPr>
            <a:r>
              <a:rPr lang="en-US" sz="7000">
                <a:solidFill>
                  <a:srgbClr val="FFFFFF"/>
                </a:solidFill>
                <a:latin typeface="Anton"/>
                <a:ea typeface="Anton"/>
                <a:cs typeface="Anton"/>
                <a:sym typeface="Anton"/>
              </a:rPr>
              <a:t>REFERENCES</a:t>
            </a:r>
          </a:p>
        </p:txBody>
      </p:sp>
      <p:sp>
        <p:nvSpPr>
          <p:cNvPr id="10" name="TextBox 10"/>
          <p:cNvSpPr txBox="1"/>
          <p:nvPr/>
        </p:nvSpPr>
        <p:spPr>
          <a:xfrm>
            <a:off x="4905616" y="2071231"/>
            <a:ext cx="8991027" cy="7562459"/>
          </a:xfrm>
          <a:prstGeom prst="rect">
            <a:avLst/>
          </a:prstGeom>
        </p:spPr>
        <p:txBody>
          <a:bodyPr lIns="0" tIns="0" rIns="0" bIns="0" rtlCol="0" anchor="t">
            <a:spAutoFit/>
          </a:bodyPr>
          <a:lstStyle/>
          <a:p>
            <a:pPr algn="ctr">
              <a:lnSpc>
                <a:spcPts val="3005"/>
              </a:lnSpc>
            </a:pPr>
            <a:r>
              <a:rPr lang="en-US" sz="2146">
                <a:solidFill>
                  <a:srgbClr val="FFFFFF"/>
                </a:solidFill>
                <a:latin typeface="Poppins Medium"/>
                <a:ea typeface="Poppins Medium"/>
                <a:cs typeface="Poppins Medium"/>
                <a:sym typeface="Poppins Medium"/>
              </a:rPr>
              <a:t>Boonkrong. (2020). Multi Factor Authentication. </a:t>
            </a:r>
            <a:r>
              <a:rPr lang="en-US" sz="2146">
                <a:solidFill>
                  <a:srgbClr val="FFFFFF"/>
                </a:solidFill>
                <a:latin typeface="Poppins Medium Italics"/>
                <a:ea typeface="Poppins Medium Italics"/>
                <a:cs typeface="Poppins Medium Italics"/>
                <a:sym typeface="Poppins Medium Italics"/>
              </a:rPr>
              <a:t>Authentication and acess Control</a:t>
            </a:r>
            <a:r>
              <a:rPr lang="en-US" sz="2146">
                <a:solidFill>
                  <a:srgbClr val="FFFFFF"/>
                </a:solidFill>
                <a:latin typeface="Poppins Medium"/>
                <a:ea typeface="Poppins Medium"/>
                <a:cs typeface="Poppins Medium"/>
                <a:sym typeface="Poppins Medium"/>
              </a:rPr>
              <a:t>.</a:t>
            </a:r>
          </a:p>
          <a:p>
            <a:pPr algn="ctr">
              <a:lnSpc>
                <a:spcPts val="3005"/>
              </a:lnSpc>
            </a:pPr>
            <a:r>
              <a:rPr lang="en-US" sz="2146">
                <a:solidFill>
                  <a:srgbClr val="FFFFFF"/>
                </a:solidFill>
                <a:latin typeface="Poppins Medium"/>
                <a:ea typeface="Poppins Medium"/>
                <a:cs typeface="Poppins Medium"/>
                <a:sym typeface="Poppins Medium"/>
              </a:rPr>
              <a:t>Hancok. (2019). Internet Firewall. </a:t>
            </a:r>
            <a:r>
              <a:rPr lang="en-US" sz="2146">
                <a:solidFill>
                  <a:srgbClr val="FFFFFF"/>
                </a:solidFill>
                <a:latin typeface="Poppins Medium Italics"/>
                <a:ea typeface="Poppins Medium Italics"/>
                <a:cs typeface="Poppins Medium Italics"/>
                <a:sym typeface="Poppins Medium Italics"/>
              </a:rPr>
              <a:t>Network Security </a:t>
            </a:r>
            <a:r>
              <a:rPr lang="en-US" sz="2146">
                <a:solidFill>
                  <a:srgbClr val="FFFFFF"/>
                </a:solidFill>
                <a:latin typeface="Poppins Medium"/>
                <a:ea typeface="Poppins Medium"/>
                <a:cs typeface="Poppins Medium"/>
                <a:sym typeface="Poppins Medium"/>
              </a:rPr>
              <a:t>.</a:t>
            </a:r>
          </a:p>
          <a:p>
            <a:pPr algn="ctr">
              <a:lnSpc>
                <a:spcPts val="3005"/>
              </a:lnSpc>
            </a:pPr>
            <a:r>
              <a:rPr lang="en-US" sz="2146">
                <a:solidFill>
                  <a:srgbClr val="FFFFFF"/>
                </a:solidFill>
                <a:latin typeface="Poppins Medium"/>
                <a:ea typeface="Poppins Medium"/>
                <a:cs typeface="Poppins Medium"/>
                <a:sym typeface="Poppins Medium"/>
              </a:rPr>
              <a:t>Rouwet. (2022). Open radio access network overview. </a:t>
            </a:r>
            <a:r>
              <a:rPr lang="en-US" sz="2146">
                <a:solidFill>
                  <a:srgbClr val="FFFFFF"/>
                </a:solidFill>
                <a:latin typeface="Poppins Medium Italics"/>
                <a:ea typeface="Poppins Medium Italics"/>
                <a:cs typeface="Poppins Medium Italics"/>
                <a:sym typeface="Poppins Medium Italics"/>
              </a:rPr>
              <a:t>Open Radio Access Network (O-RAN) Systems Architecture and Design </a:t>
            </a:r>
            <a:r>
              <a:rPr lang="en-US" sz="2146">
                <a:solidFill>
                  <a:srgbClr val="FFFFFF"/>
                </a:solidFill>
                <a:latin typeface="Poppins Medium"/>
                <a:ea typeface="Poppins Medium"/>
                <a:cs typeface="Poppins Medium"/>
                <a:sym typeface="Poppins Medium"/>
              </a:rPr>
              <a:t>.</a:t>
            </a:r>
          </a:p>
          <a:p>
            <a:pPr algn="ctr">
              <a:lnSpc>
                <a:spcPts val="3005"/>
              </a:lnSpc>
            </a:pPr>
            <a:r>
              <a:rPr lang="en-US" sz="2146">
                <a:solidFill>
                  <a:srgbClr val="FFFFFF"/>
                </a:solidFill>
                <a:latin typeface="Poppins Medium"/>
                <a:ea typeface="Poppins Medium"/>
                <a:cs typeface="Poppins Medium"/>
                <a:sym typeface="Poppins Medium"/>
              </a:rPr>
              <a:t>Roy. (2024). A General Walkthrough of the Cyber-Physical Systems Concerning Security Threats and Safety Measures. </a:t>
            </a:r>
            <a:r>
              <a:rPr lang="en-US" sz="2146">
                <a:solidFill>
                  <a:srgbClr val="FFFFFF"/>
                </a:solidFill>
                <a:latin typeface="Poppins Medium Italics"/>
                <a:ea typeface="Poppins Medium Italics"/>
                <a:cs typeface="Poppins Medium Italics"/>
                <a:sym typeface="Poppins Medium Italics"/>
              </a:rPr>
              <a:t>Intelligent Security Solutions for Cyber-Physical Systems</a:t>
            </a:r>
            <a:r>
              <a:rPr lang="en-US" sz="2146">
                <a:solidFill>
                  <a:srgbClr val="FFFFFF"/>
                </a:solidFill>
                <a:latin typeface="Poppins Medium"/>
                <a:ea typeface="Poppins Medium"/>
                <a:cs typeface="Poppins Medium"/>
                <a:sym typeface="Poppins Medium"/>
              </a:rPr>
              <a:t>.</a:t>
            </a:r>
          </a:p>
          <a:p>
            <a:pPr algn="ctr">
              <a:lnSpc>
                <a:spcPts val="3005"/>
              </a:lnSpc>
            </a:pPr>
            <a:r>
              <a:rPr lang="en-US" sz="2146">
                <a:solidFill>
                  <a:srgbClr val="FFFFFF"/>
                </a:solidFill>
                <a:latin typeface="Poppins Medium"/>
                <a:ea typeface="Poppins Medium"/>
                <a:cs typeface="Poppins Medium"/>
                <a:sym typeface="Poppins Medium"/>
              </a:rPr>
              <a:t>Ruj, S. &amp;. (2016). Publicly Verifiable Secure Cloud Storage for Dynamic Data Using Secure Network Coding. </a:t>
            </a:r>
            <a:r>
              <a:rPr lang="en-US" sz="2146">
                <a:solidFill>
                  <a:srgbClr val="FFFFFF"/>
                </a:solidFill>
                <a:latin typeface="Poppins Medium Italics"/>
                <a:ea typeface="Poppins Medium Italics"/>
                <a:cs typeface="Poppins Medium Italics"/>
                <a:sym typeface="Poppins Medium Italics"/>
              </a:rPr>
              <a:t>Proceedings of the 11th ACM on Asia Conference on Computer and Communications Security</a:t>
            </a:r>
            <a:r>
              <a:rPr lang="en-US" sz="2146">
                <a:solidFill>
                  <a:srgbClr val="FFFFFF"/>
                </a:solidFill>
                <a:latin typeface="Poppins Medium"/>
                <a:ea typeface="Poppins Medium"/>
                <a:cs typeface="Poppins Medium"/>
                <a:sym typeface="Poppins Medium"/>
              </a:rPr>
              <a:t>.</a:t>
            </a:r>
          </a:p>
          <a:p>
            <a:pPr algn="ctr">
              <a:lnSpc>
                <a:spcPts val="3005"/>
              </a:lnSpc>
            </a:pPr>
            <a:r>
              <a:rPr lang="en-US" sz="2146">
                <a:solidFill>
                  <a:srgbClr val="FFFFFF"/>
                </a:solidFill>
                <a:latin typeface="Poppins Medium"/>
                <a:ea typeface="Poppins Medium"/>
                <a:cs typeface="Poppins Medium"/>
                <a:sym typeface="Poppins Medium"/>
              </a:rPr>
              <a:t>WAN. (2020). A Robust Cloud Security Architecture based on Distributed Servers, User Authentication, and AES, Blowfish Encryption Techniques. </a:t>
            </a:r>
            <a:r>
              <a:rPr lang="en-US" sz="2146">
                <a:solidFill>
                  <a:srgbClr val="FFFFFF"/>
                </a:solidFill>
                <a:latin typeface="Poppins Medium Italics"/>
                <a:ea typeface="Poppins Medium Italics"/>
                <a:cs typeface="Poppins Medium Italics"/>
                <a:sym typeface="Poppins Medium Italics"/>
              </a:rPr>
              <a:t>Journal of Advanced Research in Dynamical and Control Systems</a:t>
            </a:r>
            <a:r>
              <a:rPr lang="en-US" sz="2146">
                <a:solidFill>
                  <a:srgbClr val="FFFFFF"/>
                </a:solidFill>
                <a:latin typeface="Poppins Medium"/>
                <a:ea typeface="Poppins Medium"/>
                <a:cs typeface="Poppins Medium"/>
                <a:sym typeface="Poppins Medium"/>
              </a:rPr>
              <a:t>.</a:t>
            </a:r>
          </a:p>
          <a:p>
            <a:pPr algn="ctr">
              <a:lnSpc>
                <a:spcPts val="3005"/>
              </a:lnSpc>
            </a:pPr>
            <a:r>
              <a:rPr lang="en-US" sz="2146">
                <a:solidFill>
                  <a:srgbClr val="FFFFFF"/>
                </a:solidFill>
                <a:latin typeface="Poppins Medium"/>
                <a:ea typeface="Poppins Medium"/>
                <a:cs typeface="Poppins Medium"/>
                <a:sym typeface="Poppins Medium"/>
              </a:rPr>
              <a:t>wilson. (2014). Control-System Cybersecurity: Staying Ahead of Evolving Threats. </a:t>
            </a:r>
            <a:r>
              <a:rPr lang="en-US" sz="2146">
                <a:solidFill>
                  <a:srgbClr val="FFFFFF"/>
                </a:solidFill>
                <a:latin typeface="Poppins Medium Italics"/>
                <a:ea typeface="Poppins Medium Italics"/>
                <a:cs typeface="Poppins Medium Italics"/>
                <a:sym typeface="Poppins Medium Italics"/>
              </a:rPr>
              <a:t>Journal of Petroleum Technology</a:t>
            </a:r>
            <a:r>
              <a:rPr lang="en-US" sz="2146">
                <a:solidFill>
                  <a:srgbClr val="FFFFFF"/>
                </a:solidFill>
                <a:latin typeface="Poppins Medium"/>
                <a:ea typeface="Poppins Medium"/>
                <a:cs typeface="Poppins Medium"/>
                <a:sym typeface="Poppins Medium"/>
              </a:rPr>
              <a:t>.</a:t>
            </a:r>
          </a:p>
          <a:p>
            <a:pPr algn="ctr">
              <a:lnSpc>
                <a:spcPts val="3005"/>
              </a:lnSpc>
              <a:spcBef>
                <a:spcPct val="0"/>
              </a:spcBef>
            </a:pPr>
            <a:endParaRPr lang="en-US" sz="2146">
              <a:solidFill>
                <a:srgbClr val="FFFFFF"/>
              </a:solidFill>
              <a:latin typeface="Poppins Medium"/>
              <a:ea typeface="Poppins Medium"/>
              <a:cs typeface="Poppins Medium"/>
              <a:sym typeface="Poppins Medium"/>
            </a:endParaRPr>
          </a:p>
        </p:txBody>
      </p:sp>
      <p:sp>
        <p:nvSpPr>
          <p:cNvPr id="11" name="Freeform 11"/>
          <p:cNvSpPr/>
          <p:nvPr/>
        </p:nvSpPr>
        <p:spPr>
          <a:xfrm>
            <a:off x="-304338" y="2379879"/>
            <a:ext cx="3941834" cy="2795119"/>
          </a:xfrm>
          <a:custGeom>
            <a:avLst/>
            <a:gdLst/>
            <a:ahLst/>
            <a:cxnLst/>
            <a:rect l="l" t="t" r="r" b="b"/>
            <a:pathLst>
              <a:path w="3941834" h="2795119">
                <a:moveTo>
                  <a:pt x="0" y="0"/>
                </a:moveTo>
                <a:lnTo>
                  <a:pt x="3941835" y="0"/>
                </a:lnTo>
                <a:lnTo>
                  <a:pt x="3941835" y="2795119"/>
                </a:lnTo>
                <a:lnTo>
                  <a:pt x="0" y="2795119"/>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12" name="Freeform 12"/>
          <p:cNvSpPr/>
          <p:nvPr/>
        </p:nvSpPr>
        <p:spPr>
          <a:xfrm flipH="1">
            <a:off x="15885748" y="8374388"/>
            <a:ext cx="3941834" cy="2795119"/>
          </a:xfrm>
          <a:custGeom>
            <a:avLst/>
            <a:gdLst/>
            <a:ahLst/>
            <a:cxnLst/>
            <a:rect l="l" t="t" r="r" b="b"/>
            <a:pathLst>
              <a:path w="3941834" h="2795119">
                <a:moveTo>
                  <a:pt x="3941834" y="0"/>
                </a:moveTo>
                <a:lnTo>
                  <a:pt x="0" y="0"/>
                </a:lnTo>
                <a:lnTo>
                  <a:pt x="0" y="2795119"/>
                </a:lnTo>
                <a:lnTo>
                  <a:pt x="3941834" y="2795119"/>
                </a:lnTo>
                <a:lnTo>
                  <a:pt x="3941834" y="0"/>
                </a:lnTo>
                <a:close/>
              </a:path>
            </a:pathLst>
          </a:custGeom>
          <a:blipFill>
            <a:blip r:embed="rId7">
              <a:extLst>
                <a:ext uri="{96DAC541-7B7A-43D3-8B79-37D633B846F1}">
                  <asvg:svgBlip xmlns:asvg="http://schemas.microsoft.com/office/drawing/2016/SVG/main" xmlns="" r:embed="rId8"/>
                </a:ext>
              </a:extLst>
            </a:blip>
            <a:stretch>
              <a:fillRect/>
            </a:stretch>
          </a:blipFill>
        </p:spPr>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702</Words>
  <Application>Microsoft Office PowerPoint</Application>
  <PresentationFormat>Custom</PresentationFormat>
  <Paragraphs>46</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Anton</vt:lpstr>
      <vt:lpstr>Calibri</vt:lpstr>
      <vt:lpstr>Poppins Medium Italics</vt:lpstr>
      <vt:lpstr>Poppins Medium</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Modern Futuristic Cyber Security Presentation</dc:title>
  <cp:lastModifiedBy>AVILE</cp:lastModifiedBy>
  <cp:revision>2</cp:revision>
  <dcterms:created xsi:type="dcterms:W3CDTF">2006-08-16T00:00:00Z</dcterms:created>
  <dcterms:modified xsi:type="dcterms:W3CDTF">2024-07-07T18:51:52Z</dcterms:modified>
  <dc:identifier>DAGKSTSL_DY</dc:identifier>
</cp:coreProperties>
</file>

<file path=docProps/thumbnail.jpeg>
</file>